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docx" ContentType="application/vnd.openxmlformats-officedocument.wordprocessingml.document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99" r:id="rId3"/>
    <p:sldId id="260" r:id="rId4"/>
    <p:sldId id="298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79AC"/>
    <a:srgbClr val="F7AF7A"/>
    <a:srgbClr val="C890C4"/>
    <a:srgbClr val="CFA8F6"/>
    <a:srgbClr val="F3B291"/>
    <a:srgbClr val="9ED8CF"/>
    <a:srgbClr val="6F5BA5"/>
    <a:srgbClr val="DB5193"/>
    <a:srgbClr val="D32D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2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17D58-E6B7-4D51-9EFC-9A8A8A91C16D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263EF-7EE9-4714-B2B4-9808936AF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885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A263EF-7EE9-4714-B2B4-9808936AF1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868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*Possibly done in breakout rooms (depending on number of participants)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A263EF-7EE9-4714-B2B4-9808936AF1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208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A263EF-7EE9-4714-B2B4-9808936AF1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49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 sz="160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Picture 8" descr="A drawing of a person&#10;&#10;Description automatically generated">
            <a:extLst>
              <a:ext uri="{FF2B5EF4-FFF2-40B4-BE49-F238E27FC236}">
                <a16:creationId xmlns:a16="http://schemas.microsoft.com/office/drawing/2014/main" id="{B6B6C2ED-F9D9-4EF8-B641-D7D6333770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8636" y="5951811"/>
            <a:ext cx="2105025" cy="4672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 userDrawn="1"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.doc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0MLftRrqx0?feature=oembed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D0AE6E20-272B-4965-A636-4C47C90BBA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23900"/>
            <a:ext cx="12192000" cy="61341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9A6CA9-521B-45DD-BD43-C10C2A47C8BF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581192" y="2552700"/>
            <a:ext cx="10527340" cy="1762125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chemeClr val="accent1"/>
                </a:solidFill>
              </a:rPr>
              <a:t>E-Supervision</a:t>
            </a:r>
            <a:br>
              <a:rPr lang="en-US" sz="4800" b="1" dirty="0">
                <a:solidFill>
                  <a:schemeClr val="accent1"/>
                </a:solidFill>
              </a:rPr>
            </a:br>
            <a:r>
              <a:rPr lang="en-US" sz="5400" b="1" dirty="0"/>
              <a:t>the challenges 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AD7DBC3B-8274-49B9-BE64-4F0C115A22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3737" y="664605"/>
            <a:ext cx="2762250" cy="64913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2A43425-053C-4A67-9E1B-416596CC8033}"/>
              </a:ext>
            </a:extLst>
          </p:cNvPr>
          <p:cNvSpPr txBox="1"/>
          <p:nvPr/>
        </p:nvSpPr>
        <p:spPr>
          <a:xfrm>
            <a:off x="2111739" y="3790950"/>
            <a:ext cx="723737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tx1">
                    <a:lumMod val="75000"/>
                  </a:schemeClr>
                </a:solidFill>
              </a:rPr>
              <a:t>Eileen McKee, Assistant Dean, Field Education</a:t>
            </a:r>
          </a:p>
          <a:p>
            <a:pPr algn="ctr"/>
            <a:r>
              <a:rPr lang="en-CA" dirty="0">
                <a:solidFill>
                  <a:schemeClr val="tx1">
                    <a:lumMod val="75000"/>
                  </a:schemeClr>
                </a:solidFill>
              </a:rPr>
              <a:t>Factor-</a:t>
            </a:r>
            <a:r>
              <a:rPr lang="en-CA" dirty="0" err="1">
                <a:solidFill>
                  <a:schemeClr val="tx1">
                    <a:lumMod val="75000"/>
                  </a:schemeClr>
                </a:solidFill>
              </a:rPr>
              <a:t>Inwentash</a:t>
            </a:r>
            <a:r>
              <a:rPr lang="en-CA" dirty="0">
                <a:solidFill>
                  <a:schemeClr val="tx1">
                    <a:lumMod val="75000"/>
                  </a:schemeClr>
                </a:solidFill>
              </a:rPr>
              <a:t> Faculty of Social Work</a:t>
            </a:r>
          </a:p>
          <a:p>
            <a:pPr algn="ctr"/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University of Toronto, Canada</a:t>
            </a:r>
          </a:p>
          <a:p>
            <a:pPr algn="ctr"/>
            <a:endParaRPr lang="en-US" dirty="0">
              <a:solidFill>
                <a:schemeClr val="tx1">
                  <a:lumMod val="75000"/>
                </a:schemeClr>
              </a:solidFill>
            </a:endParaRPr>
          </a:p>
          <a:p>
            <a:pPr algn="ctr"/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Transforming the Field Education Landscape:</a:t>
            </a:r>
          </a:p>
          <a:p>
            <a:pPr algn="ctr"/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Virtual Field Summit</a:t>
            </a:r>
          </a:p>
          <a:p>
            <a:pPr algn="ctr"/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July 13-16, 2020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5E5C217-CCAF-4D08-A98A-5A9B36B95000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388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DB691D59-8F51-4DD8-AD41-D568D29B08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04AEF18-0627-48F3-9B3D-F7E8F050B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EAEE08A-C572-438F-9753-B0D527A51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93F09C6-4F57-4B05-9592-E253D8BC62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9ADDB9E1-AB12-462E-8E0D-83CA31C6EB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14040EB-4842-44D5-9380-BDF41FB7BA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436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F5E28B-0752-48E5-B7DF-05436918A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189" y="1209184"/>
            <a:ext cx="3089189" cy="47344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SHARE YOUR EXPERIENCE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C076E08-C160-41E7-8D09-E2436B5917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5A65B62-07C4-4876-A101-9C85F48A02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02BCE7C-4E97-4627-9FD1-DD7B633E55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AE19B56-A354-4A69-9F29-ED417506C70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436015" y="1631637"/>
            <a:ext cx="7484724" cy="388950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CA" sz="2400" dirty="0"/>
              <a:t>In chat room (two minutes):</a:t>
            </a:r>
          </a:p>
          <a:p>
            <a:pPr marL="742950" lvl="1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CA" sz="2000" dirty="0"/>
              <a:t>What methods or models of E-supervision for social work students exist or warrant further exploration?</a:t>
            </a:r>
          </a:p>
          <a:p>
            <a:pPr marL="742950" lvl="1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CA" sz="2000" dirty="0"/>
              <a:t>What are the potential benefits and challenges of e-supervision in social work field education?</a:t>
            </a:r>
          </a:p>
        </p:txBody>
      </p:sp>
    </p:spTree>
    <p:extLst>
      <p:ext uri="{BB962C8B-B14F-4D97-AF65-F5344CB8AC3E}">
        <p14:creationId xmlns:p14="http://schemas.microsoft.com/office/powerpoint/2010/main" val="435189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F92989FB-1024-49B7-BDF1-B3CE27D486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solidFill>
            <a:srgbClr val="FFF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D58AE4-1707-40B8-9E1A-8367295C5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868" y="548640"/>
            <a:ext cx="3310206" cy="4739797"/>
          </a:xfrm>
        </p:spPr>
        <p:txBody>
          <a:bodyPr anchor="ctr">
            <a:normAutofit/>
          </a:bodyPr>
          <a:lstStyle/>
          <a:p>
            <a:pPr>
              <a:spcBef>
                <a:spcPts val="600"/>
              </a:spcBef>
              <a:spcAft>
                <a:spcPts val="400"/>
              </a:spcAft>
            </a:pPr>
            <a:br>
              <a:rPr lang="en-US" sz="2000" b="1" dirty="0">
                <a:solidFill>
                  <a:schemeClr val="accent1"/>
                </a:solidFill>
              </a:rPr>
            </a:br>
            <a:r>
              <a:rPr lang="en-US" b="1" dirty="0">
                <a:solidFill>
                  <a:schemeClr val="accent1"/>
                </a:solidFill>
              </a:rPr>
              <a:t>CASWE </a:t>
            </a:r>
            <a:br>
              <a:rPr lang="en-US" b="1" dirty="0">
                <a:solidFill>
                  <a:schemeClr val="accent1"/>
                </a:solidFill>
              </a:rPr>
            </a:br>
            <a:r>
              <a:rPr lang="en-US" b="1" dirty="0">
                <a:solidFill>
                  <a:schemeClr val="accent1"/>
                </a:solidFill>
              </a:rPr>
              <a:t>e-supervision</a:t>
            </a:r>
            <a:r>
              <a:rPr lang="en-US" sz="1600" b="1" dirty="0">
                <a:solidFill>
                  <a:schemeClr val="accent1"/>
                </a:solidFill>
              </a:rPr>
              <a:t> </a:t>
            </a:r>
            <a:r>
              <a:rPr lang="en-US" b="1" dirty="0">
                <a:solidFill>
                  <a:schemeClr val="accent1"/>
                </a:solidFill>
              </a:rPr>
              <a:t>module </a:t>
            </a:r>
            <a:r>
              <a:rPr lang="en-US" sz="2000" b="1" dirty="0">
                <a:solidFill>
                  <a:schemeClr val="accent1"/>
                </a:solidFill>
              </a:rPr>
              <a:t>(</a:t>
            </a:r>
            <a:r>
              <a:rPr lang="en-US" sz="2000" dirty="0">
                <a:solidFill>
                  <a:schemeClr val="accent1"/>
                </a:solidFill>
              </a:rPr>
              <a:t>May 2020)</a:t>
            </a:r>
            <a:endParaRPr lang="en-US" sz="3000" dirty="0">
              <a:solidFill>
                <a:schemeClr val="accent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FEE959E-BF10-4204-9556-D1707088D4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DD17B6A-CB37-4005-9681-A20AFCDC78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B7BBDE9-DAED-40B0-A640-503C918D1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BC7EA7B-802E-41F4-8926-C4475287AA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723898"/>
            <a:ext cx="7498616" cy="567690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29F6AA-EC0C-4D79-AD07-203EF2108417}"/>
              </a:ext>
            </a:extLst>
          </p:cNvPr>
          <p:cNvSpPr txBox="1"/>
          <p:nvPr/>
        </p:nvSpPr>
        <p:spPr>
          <a:xfrm>
            <a:off x="4591069" y="1212725"/>
            <a:ext cx="6708161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E379AC"/>
              </a:buCl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bg1"/>
                </a:solidFill>
              </a:rPr>
              <a:t>Definitions</a:t>
            </a:r>
          </a:p>
          <a:p>
            <a:pPr marL="800100" lvl="1" indent="-342900">
              <a:buClr>
                <a:srgbClr val="E379A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Teleconferencing</a:t>
            </a:r>
          </a:p>
          <a:p>
            <a:pPr marL="800100" lvl="1" indent="-342900">
              <a:buClr>
                <a:srgbClr val="E379A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Emailing</a:t>
            </a:r>
          </a:p>
          <a:p>
            <a:pPr marL="800100" lvl="1" indent="-342900">
              <a:buClr>
                <a:srgbClr val="E379A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Texting</a:t>
            </a:r>
          </a:p>
          <a:p>
            <a:pPr marL="800100" lvl="1" indent="-342900">
              <a:buClr>
                <a:srgbClr val="E379A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Videoconferencing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pPr marL="342900" indent="-342900">
              <a:buClr>
                <a:srgbClr val="E379AC"/>
              </a:buCl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bg1"/>
                </a:solidFill>
              </a:rPr>
              <a:t>Guidelines and Best Practices; Benefits and Challenges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b="1" dirty="0">
              <a:solidFill>
                <a:schemeClr val="bg1"/>
              </a:solidFill>
            </a:endParaRPr>
          </a:p>
          <a:p>
            <a:pPr marL="342900" indent="-342900">
              <a:buClr>
                <a:srgbClr val="E379AC"/>
              </a:buCl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bg1"/>
                </a:solidFill>
              </a:rPr>
              <a:t>Privacy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b="1" dirty="0">
              <a:solidFill>
                <a:schemeClr val="bg1"/>
              </a:solidFill>
            </a:endParaRPr>
          </a:p>
          <a:p>
            <a:pPr marL="342900" indent="-342900">
              <a:buClr>
                <a:srgbClr val="E379AC"/>
              </a:buCl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bg1"/>
                </a:solidFill>
              </a:rPr>
              <a:t>Resources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8" name="Object 7">
            <a:hlinkClick r:id="" action="ppaction://ole?verb=1"/>
            <a:extLst>
              <a:ext uri="{FF2B5EF4-FFF2-40B4-BE49-F238E27FC236}">
                <a16:creationId xmlns:a16="http://schemas.microsoft.com/office/drawing/2014/main" id="{FD61CDFF-E106-4EA3-8E76-5CA49BCB1A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875862"/>
              </p:ext>
            </p:extLst>
          </p:nvPr>
        </p:nvGraphicFramePr>
        <p:xfrm>
          <a:off x="1451571" y="5608636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showAsIcon="1" r:id="rId4" imgW="914400" imgH="792685" progId="Word.Document.12">
                  <p:embed/>
                </p:oleObj>
              </mc:Choice>
              <mc:Fallback>
                <p:oleObj name="Document" showAsIcon="1" r:id="rId4" imgW="914400" imgH="79268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51571" y="5608636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8869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FB78A-4C7B-49EE-A91C-E8620AF71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MSW E-supervision: </a:t>
            </a:r>
            <a:br>
              <a:rPr lang="en-CA" dirty="0"/>
            </a:br>
            <a:r>
              <a:rPr lang="en-CA" dirty="0"/>
              <a:t>A student and her field instructor share their experience</a:t>
            </a:r>
            <a:endParaRPr lang="en-US" dirty="0"/>
          </a:p>
        </p:txBody>
      </p:sp>
      <p:pic>
        <p:nvPicPr>
          <p:cNvPr id="4" name="Online Media 3" title="MSW E supervision: A student and her field instructor share their experience">
            <a:hlinkClick r:id="" action="ppaction://media"/>
            <a:extLst>
              <a:ext uri="{FF2B5EF4-FFF2-40B4-BE49-F238E27FC236}">
                <a16:creationId xmlns:a16="http://schemas.microsoft.com/office/drawing/2014/main" id="{FCDFB29E-87EF-46B4-BBB0-F77D28D28B3B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826544" y="2477606"/>
            <a:ext cx="6538912" cy="367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774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DB691D59-8F51-4DD8-AD41-D568D29B08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04AEF18-0627-48F3-9B3D-F7E8F050B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EAEE08A-C572-438F-9753-B0D527A51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93F09C6-4F57-4B05-9592-E253D8BC62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9ADDB9E1-AB12-462E-8E0D-83CA31C6EB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14040EB-4842-44D5-9380-BDF41FB7BA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436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F5E28B-0752-48E5-B7DF-05436918A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189" y="1209184"/>
            <a:ext cx="3089189" cy="47344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SHARE YOUR EXPERIENCE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C076E08-C160-41E7-8D09-E2436B5917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5A65B62-07C4-4876-A101-9C85F48A02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02BCE7C-4E97-4627-9FD1-DD7B633E55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AE19B56-A354-4A69-9F29-ED417506C70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46967" y="1930893"/>
            <a:ext cx="7183597" cy="325267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/>
              <a:t>What methods or models of E-supervision for social work students exist or warrant further exploration? </a:t>
            </a:r>
          </a:p>
          <a:p>
            <a:r>
              <a:rPr lang="en-US" sz="2000" dirty="0"/>
              <a:t>What are the potential benefits and challenges of e-supervision in social work field education?</a:t>
            </a:r>
          </a:p>
          <a:p>
            <a:r>
              <a:rPr lang="en-US" sz="2000" dirty="0"/>
              <a:t>List outcomes of this discussion for you after this conference.</a:t>
            </a:r>
          </a:p>
        </p:txBody>
      </p:sp>
    </p:spTree>
    <p:extLst>
      <p:ext uri="{BB962C8B-B14F-4D97-AF65-F5344CB8AC3E}">
        <p14:creationId xmlns:p14="http://schemas.microsoft.com/office/powerpoint/2010/main" val="164759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theme/theme1.xml><?xml version="1.0" encoding="utf-8"?>
<a:theme xmlns:a="http://schemas.openxmlformats.org/drawingml/2006/main" name="Dividend">
  <a:themeElements>
    <a:clrScheme name="Custom 7">
      <a:dk1>
        <a:srgbClr val="595959"/>
      </a:dk1>
      <a:lt1>
        <a:srgbClr val="FFFFFF"/>
      </a:lt1>
      <a:dk2>
        <a:srgbClr val="3D3D3D"/>
      </a:dk2>
      <a:lt2>
        <a:srgbClr val="9ED8CF"/>
      </a:lt2>
      <a:accent1>
        <a:srgbClr val="255E74"/>
      </a:accent1>
      <a:accent2>
        <a:srgbClr val="E379AC"/>
      </a:accent2>
      <a:accent3>
        <a:srgbClr val="9E296B"/>
      </a:accent3>
      <a:accent4>
        <a:srgbClr val="9ED8CF"/>
      </a:accent4>
      <a:accent5>
        <a:srgbClr val="388DAE"/>
      </a:accent5>
      <a:accent6>
        <a:srgbClr val="F6DEEB"/>
      </a:accent6>
      <a:hlink>
        <a:srgbClr val="D45B9F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9FD91F45849047B84765448ADCAE8F" ma:contentTypeVersion="6" ma:contentTypeDescription="Create a new document." ma:contentTypeScope="" ma:versionID="5c5f3f4edeae708c0d7a72d7662273f1">
  <xsd:schema xmlns:xsd="http://www.w3.org/2001/XMLSchema" xmlns:xs="http://www.w3.org/2001/XMLSchema" xmlns:p="http://schemas.microsoft.com/office/2006/metadata/properties" xmlns:ns2="7674b742-b633-4934-b335-fd4c7fd1ff78" xmlns:ns3="56fced53-facf-48d4-8934-67c9a2ab71e8" targetNamespace="http://schemas.microsoft.com/office/2006/metadata/properties" ma:root="true" ma:fieldsID="03e9347b6d5e4a569a777e5e36fb86e0" ns2:_="" ns3:_="">
    <xsd:import namespace="7674b742-b633-4934-b335-fd4c7fd1ff78"/>
    <xsd:import namespace="56fced53-facf-48d4-8934-67c9a2ab71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74b742-b633-4934-b335-fd4c7fd1ff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fced53-facf-48d4-8934-67c9a2ab71e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0F15D0-7054-4888-A033-DD5B904560FF}"/>
</file>

<file path=customXml/itemProps2.xml><?xml version="1.0" encoding="utf-8"?>
<ds:datastoreItem xmlns:ds="http://schemas.openxmlformats.org/officeDocument/2006/customXml" ds:itemID="{504AE6BB-4E64-4231-8495-1F4DB38F76FE}"/>
</file>

<file path=customXml/itemProps3.xml><?xml version="1.0" encoding="utf-8"?>
<ds:datastoreItem xmlns:ds="http://schemas.openxmlformats.org/officeDocument/2006/customXml" ds:itemID="{484D8770-6B48-4A32-8563-7D1A188BA268}"/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175</Words>
  <Application>Microsoft Office PowerPoint</Application>
  <PresentationFormat>Widescreen</PresentationFormat>
  <Paragraphs>36</Paragraphs>
  <Slides>5</Slides>
  <Notes>3</Notes>
  <HiddenSlides>0</HiddenSlides>
  <MMClips>1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Gill Sans MT</vt:lpstr>
      <vt:lpstr>Times New Roman</vt:lpstr>
      <vt:lpstr>Wingdings</vt:lpstr>
      <vt:lpstr>Wingdings 2</vt:lpstr>
      <vt:lpstr>Dividend</vt:lpstr>
      <vt:lpstr>Microsoft Word Document</vt:lpstr>
      <vt:lpstr>E-Supervision the challenges </vt:lpstr>
      <vt:lpstr>SHARE YOUR EXPERIENCE</vt:lpstr>
      <vt:lpstr> CASWE  e-supervision module (May 2020)</vt:lpstr>
      <vt:lpstr>MSW E-supervision:  A student and her field instructor share their experience</vt:lpstr>
      <vt:lpstr>SHARE YOUR EXPERIENCE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E-Supervision the challenges</dc:title>
  <dc:creator>Andrea Rosenberger</dc:creator>
  <cp:lastModifiedBy>Jesse Henton</cp:lastModifiedBy>
  <cp:revision>9</cp:revision>
  <dcterms:created xsi:type="dcterms:W3CDTF">2020-07-07T21:42:58Z</dcterms:created>
  <dcterms:modified xsi:type="dcterms:W3CDTF">2020-07-10T18:49:33Z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0x0101001D9FD91F45849047B84765448ADCAE8F</vt:lpwstr>
  </property>
</Properties>
</file>