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0"/>
  </p:notesMasterIdLst>
  <p:sldIdLst>
    <p:sldId id="256" r:id="rId5"/>
    <p:sldId id="259" r:id="rId6"/>
    <p:sldId id="304" r:id="rId7"/>
    <p:sldId id="303" r:id="rId8"/>
    <p:sldId id="28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79AC"/>
    <a:srgbClr val="F7AF7A"/>
    <a:srgbClr val="C890C4"/>
    <a:srgbClr val="CFA8F6"/>
    <a:srgbClr val="F3B291"/>
    <a:srgbClr val="9ED8CF"/>
    <a:srgbClr val="6F5BA5"/>
    <a:srgbClr val="DB5193"/>
    <a:srgbClr val="D32D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718FC6-2105-4B47-BD3D-BCEBAAA718BA}" v="26" dt="2020-07-09T22:16:57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65" autoAdjust="0"/>
    <p:restoredTop sz="94660"/>
  </p:normalViewPr>
  <p:slideViewPr>
    <p:cSldViewPr snapToGrid="0">
      <p:cViewPr varScale="1">
        <p:scale>
          <a:sx n="69" d="100"/>
          <a:sy n="69" d="100"/>
        </p:scale>
        <p:origin x="21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Drolet" userId="S::jdrolet@ucalgary.ca::65c2b643-737f-49b0-860f-555b1008aa74" providerId="AD" clId="Web-{76718FC6-2105-4B47-BD3D-BCEBAAA718BA}"/>
    <pc:docChg chg="modSld">
      <pc:chgData name="Julie Drolet" userId="S::jdrolet@ucalgary.ca::65c2b643-737f-49b0-860f-555b1008aa74" providerId="AD" clId="Web-{76718FC6-2105-4B47-BD3D-BCEBAAA718BA}" dt="2020-07-09T22:16:57.433" v="24" actId="20577"/>
      <pc:docMkLst>
        <pc:docMk/>
      </pc:docMkLst>
      <pc:sldChg chg="modSp">
        <pc:chgData name="Julie Drolet" userId="S::jdrolet@ucalgary.ca::65c2b643-737f-49b0-860f-555b1008aa74" providerId="AD" clId="Web-{76718FC6-2105-4B47-BD3D-BCEBAAA718BA}" dt="2020-07-09T22:16:57.433" v="23" actId="20577"/>
        <pc:sldMkLst>
          <pc:docMk/>
          <pc:sldMk cId="3418472991" sldId="303"/>
        </pc:sldMkLst>
        <pc:spChg chg="mod">
          <ac:chgData name="Julie Drolet" userId="S::jdrolet@ucalgary.ca::65c2b643-737f-49b0-860f-555b1008aa74" providerId="AD" clId="Web-{76718FC6-2105-4B47-BD3D-BCEBAAA718BA}" dt="2020-07-09T22:16:57.433" v="23" actId="20577"/>
          <ac:spMkLst>
            <pc:docMk/>
            <pc:sldMk cId="3418472991" sldId="303"/>
            <ac:spMk id="3" creationId="{59EF4DF8-40D7-EE4A-A360-11CAB111303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17D58-E6B7-4D51-9EFC-9A8A8A91C16D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A263EF-7EE9-4714-B2B4-9808936AF1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885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>
            <a:extLst>
              <a:ext uri="{FF2B5EF4-FFF2-40B4-BE49-F238E27FC236}">
                <a16:creationId xmlns:a16="http://schemas.microsoft.com/office/drawing/2014/main" id="{F4E390CA-4FEC-40F5-9FDE-86459AC3F28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es Placeholder 2">
            <a:extLst>
              <a:ext uri="{FF2B5EF4-FFF2-40B4-BE49-F238E27FC236}">
                <a16:creationId xmlns:a16="http://schemas.microsoft.com/office/drawing/2014/main" id="{B2615343-8B6C-43AD-B626-0BACE2B822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53251" name="Slide Number Placeholder 3">
            <a:extLst>
              <a:ext uri="{FF2B5EF4-FFF2-40B4-BE49-F238E27FC236}">
                <a16:creationId xmlns:a16="http://schemas.microsoft.com/office/drawing/2014/main" id="{4DE81D06-9E73-432E-A212-F22D9374F6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9pPr>
          </a:lstStyle>
          <a:p>
            <a:fld id="{28291DE8-47B7-4B52-8216-E3A3DD9F7832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 sz="160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B6B6C2ED-F9D9-4EF8-B641-D7D63337708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28636" y="5951811"/>
            <a:ext cx="2105025" cy="4672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441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tfelproject@gmail.com" TargetMode="External"/><Relationship Id="rId2" Type="http://schemas.openxmlformats.org/officeDocument/2006/relationships/hyperlink" Target="mailto:tfelresearch@gmail.com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felproject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9">
            <a:extLst>
              <a:ext uri="{FF2B5EF4-FFF2-40B4-BE49-F238E27FC236}">
                <a16:creationId xmlns:a16="http://schemas.microsoft.com/office/drawing/2014/main" id="{D0AE6E20-272B-4965-A636-4C47C90BBA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23900"/>
            <a:ext cx="12192000" cy="61341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9A6CA9-521B-45DD-BD43-C10C2A47C8B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17241" y="1604865"/>
            <a:ext cx="11408498" cy="354741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Virtual Field Summit</a:t>
            </a:r>
            <a:br>
              <a:rPr lang="en-US" sz="4000" b="1" dirty="0">
                <a:solidFill>
                  <a:schemeClr val="accent1"/>
                </a:solidFill>
              </a:rPr>
            </a:b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Breakout session on evaluation</a:t>
            </a:r>
            <a:br>
              <a:rPr lang="en-US" sz="4000" b="1" dirty="0">
                <a:solidFill>
                  <a:schemeClr val="accent1"/>
                </a:solidFill>
              </a:rPr>
            </a:br>
            <a:br>
              <a:rPr lang="en-US" sz="4000" b="1" dirty="0">
                <a:solidFill>
                  <a:schemeClr val="accent1"/>
                </a:solidFill>
              </a:rPr>
            </a:br>
            <a:r>
              <a:rPr lang="en-US" sz="5400" b="1" dirty="0"/>
              <a:t>the challenges 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AD7DBC3B-8274-49B9-BE64-4F0C115A22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5" y="664605"/>
            <a:ext cx="2762250" cy="64913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2A43425-053C-4A67-9E1B-416596CC8033}"/>
              </a:ext>
            </a:extLst>
          </p:cNvPr>
          <p:cNvSpPr txBox="1"/>
          <p:nvPr/>
        </p:nvSpPr>
        <p:spPr>
          <a:xfrm>
            <a:off x="1996751" y="3657600"/>
            <a:ext cx="824826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>
              <a:solidFill>
                <a:schemeClr val="tx2"/>
              </a:solidFill>
            </a:endParaRPr>
          </a:p>
          <a:p>
            <a:pPr algn="ctr"/>
            <a:endParaRPr lang="en-US" sz="2000" dirty="0">
              <a:solidFill>
                <a:schemeClr val="tx2"/>
              </a:solidFill>
            </a:endParaRPr>
          </a:p>
          <a:p>
            <a:pPr algn="ctr"/>
            <a:r>
              <a:rPr lang="en-US" sz="2000" dirty="0">
                <a:solidFill>
                  <a:schemeClr val="tx2"/>
                </a:solidFill>
              </a:rPr>
              <a:t>Uzo Anucha, MSW, PhD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</a:rPr>
              <a:t>Academic Director,  Youth Research and Evaluation Exchange (YouthREX)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</a:rPr>
              <a:t>Associate Professor,  School of Social Work 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</a:rPr>
              <a:t>York Research Chair,  Youth and Contexts of Inequity</a:t>
            </a:r>
          </a:p>
          <a:p>
            <a:pPr algn="ctr"/>
            <a:r>
              <a:rPr lang="en-US" sz="2000" b="1" dirty="0">
                <a:solidFill>
                  <a:schemeClr val="tx2"/>
                </a:solidFill>
              </a:rPr>
              <a:t>York University</a:t>
            </a:r>
          </a:p>
          <a:p>
            <a:pPr algn="ctr"/>
            <a:r>
              <a:rPr lang="en-US" sz="2000" dirty="0">
                <a:solidFill>
                  <a:schemeClr val="tx2"/>
                </a:solidFill>
              </a:rPr>
              <a:t>Tuesday, July 14 @ 11.15 MDT – 12.15 MDT</a:t>
            </a:r>
          </a:p>
        </p:txBody>
      </p:sp>
    </p:spTree>
    <p:extLst>
      <p:ext uri="{BB962C8B-B14F-4D97-AF65-F5344CB8AC3E}">
        <p14:creationId xmlns:p14="http://schemas.microsoft.com/office/powerpoint/2010/main" val="1314388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37FF4-45FA-49B4-8031-46F41BB4D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dirty="0">
                <a:solidFill>
                  <a:srgbClr val="FFFFFF"/>
                </a:solidFill>
              </a:rPr>
              <a:t>Acknowledgement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0E2B29-2272-4ADF-A4F3-82439BD6F98C}"/>
              </a:ext>
            </a:extLst>
          </p:cNvPr>
          <p:cNvSpPr txBox="1"/>
          <p:nvPr/>
        </p:nvSpPr>
        <p:spPr>
          <a:xfrm>
            <a:off x="581194" y="2407972"/>
            <a:ext cx="11029614" cy="21210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fontAlgn="auto">
              <a:buClr>
                <a:schemeClr val="accent2"/>
              </a:buClr>
              <a:buSzPct val="92000"/>
              <a:defRPr/>
            </a:pPr>
            <a:r>
              <a:rPr lang="en-US" altLang="ko-KR" sz="2400" dirty="0">
                <a:solidFill>
                  <a:schemeClr val="tx2"/>
                </a:solidFill>
              </a:rPr>
              <a:t>The Transforming the Field Education Landscape (TFEL) project is supported in part by the Social Sciences and Humanities Research Council of Canada.</a:t>
            </a:r>
          </a:p>
          <a:p>
            <a:pPr algn="ctr" fontAlgn="auto">
              <a:buClr>
                <a:schemeClr val="accent2"/>
              </a:buClr>
              <a:buSzPct val="92000"/>
              <a:defRPr/>
            </a:pPr>
            <a:endParaRPr lang="en-US" altLang="ko-KR" sz="2400" dirty="0">
              <a:solidFill>
                <a:schemeClr val="tx2"/>
              </a:solidFill>
            </a:endParaRPr>
          </a:p>
          <a:p>
            <a:pPr algn="ctr" fontAlgn="auto">
              <a:buClr>
                <a:schemeClr val="accent2"/>
              </a:buClr>
              <a:buSzPct val="92000"/>
              <a:defRPr/>
            </a:pPr>
            <a:r>
              <a:rPr lang="en-US" altLang="ko-KR" sz="2400" dirty="0">
                <a:solidFill>
                  <a:schemeClr val="tx2"/>
                </a:solidFill>
              </a:rPr>
              <a:t>Partnership Grant: Talent (2019-2024)</a:t>
            </a:r>
          </a:p>
          <a:p>
            <a:pPr algn="ctr" fontAlgn="auto">
              <a:buClr>
                <a:schemeClr val="accent2"/>
              </a:buClr>
              <a:buSzPct val="92000"/>
              <a:defRPr/>
            </a:pPr>
            <a:r>
              <a:rPr lang="en-US" altLang="ko-KR" sz="2400" dirty="0">
                <a:solidFill>
                  <a:schemeClr val="tx2"/>
                </a:solidFill>
              </a:rPr>
              <a:t>Amount: $1,980,640 (CAD)</a:t>
            </a:r>
          </a:p>
        </p:txBody>
      </p:sp>
      <p:pic>
        <p:nvPicPr>
          <p:cNvPr id="6" name="Picture 5" descr="A drawing of a person&#10;&#10;Description automatically generated">
            <a:extLst>
              <a:ext uri="{FF2B5EF4-FFF2-40B4-BE49-F238E27FC236}">
                <a16:creationId xmlns:a16="http://schemas.microsoft.com/office/drawing/2014/main" id="{042D0CC2-2927-4281-A054-8360AC314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165" y="5074036"/>
            <a:ext cx="5407669" cy="120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30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CDE82-38FE-CE4A-93C1-2E1D3FE65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Session on Evaluation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45972-3736-274B-839B-E78E596A4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350933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/>
              <a:t>What is the role of evaluation in field education?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/>
              <a:t>How can monitoring and evaluation be better integrated in practicum?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/>
              <a:t>What theories, processes, tools have you found helpful in </a:t>
            </a:r>
            <a:r>
              <a:rPr lang="en-US" sz="3200"/>
              <a:t>evaluating field work?</a:t>
            </a:r>
            <a:endParaRPr lang="en-US" sz="3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/>
              <a:t>What other questions should we be asking about the role of evaluation in field education?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832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53C8A-56CE-AA45-9A5E-2B61C756B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EF4DF8-40D7-EE4A-A360-11CAB11130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305435" indent="-305435"/>
            <a:r>
              <a:rPr lang="en-US" dirty="0"/>
              <a:t>Interviews on Promising and Wise Practices </a:t>
            </a:r>
            <a:endParaRPr lang="en-US"/>
          </a:p>
          <a:p>
            <a:pPr marL="629920" lvl="1" indent="-305435"/>
            <a:r>
              <a:rPr lang="en-US" dirty="0"/>
              <a:t>Recruiting field directors/coordinators, faculty, field instructors, and other field stakeholders for a 30-60 min. interview</a:t>
            </a:r>
          </a:p>
          <a:p>
            <a:pPr marL="305435" indent="-305435"/>
            <a:r>
              <a:rPr lang="en-US" dirty="0"/>
              <a:t>Impact of COVID-19 on Field Education </a:t>
            </a:r>
          </a:p>
          <a:p>
            <a:pPr marL="629920" lvl="1" indent="-305435"/>
            <a:r>
              <a:rPr lang="en-US" dirty="0"/>
              <a:t>Recruiting BSW and MSW social work students to complete an online survey</a:t>
            </a:r>
          </a:p>
          <a:p>
            <a:pPr marL="305435" indent="-305435"/>
            <a:r>
              <a:rPr lang="en-US" dirty="0"/>
              <a:t>Dialogue Circles </a:t>
            </a:r>
          </a:p>
          <a:p>
            <a:pPr marL="629920" lvl="1" indent="-305435"/>
            <a:r>
              <a:rPr lang="en-US" dirty="0"/>
              <a:t>Recruiting BSW, MSW, and PhD social work students</a:t>
            </a:r>
          </a:p>
          <a:p>
            <a:pPr marL="305435" indent="-305435"/>
            <a:r>
              <a:rPr lang="en-US" dirty="0"/>
              <a:t>State of Social Work Field Education</a:t>
            </a:r>
          </a:p>
          <a:p>
            <a:pPr marL="629920" lvl="1" indent="-305435"/>
            <a:r>
              <a:rPr lang="en-US" dirty="0"/>
              <a:t>Analyzing data from the National survey with field directors/coordinators across Canada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B7F73-6A30-9F40-A4A6-024CF89C3EB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Virtual Practicum Resources</a:t>
            </a:r>
          </a:p>
          <a:p>
            <a:pPr lvl="1"/>
            <a:r>
              <a:rPr lang="en-US" dirty="0"/>
              <a:t>Supporting BSW and MSW practicum students with opportunities to develop resources</a:t>
            </a:r>
          </a:p>
          <a:p>
            <a:r>
              <a:rPr lang="en-US" dirty="0"/>
              <a:t>Digital Story Guidebook</a:t>
            </a:r>
          </a:p>
          <a:p>
            <a:pPr lvl="1"/>
            <a:r>
              <a:rPr lang="en-US" dirty="0"/>
              <a:t>Developing a resource to support digital storytelling in field seminars</a:t>
            </a:r>
          </a:p>
          <a:p>
            <a:r>
              <a:rPr lang="en-US" dirty="0"/>
              <a:t>Field Image Showcase</a:t>
            </a:r>
          </a:p>
          <a:p>
            <a:pPr lvl="1"/>
            <a:r>
              <a:rPr lang="en-US" dirty="0"/>
              <a:t>Inviting BSW, MSW, and PhD students to submit an image and a narrative </a:t>
            </a:r>
          </a:p>
          <a:p>
            <a:r>
              <a:rPr lang="en-US" dirty="0"/>
              <a:t>Applied Practice Research Module</a:t>
            </a:r>
          </a:p>
          <a:p>
            <a:pPr lvl="1"/>
            <a:r>
              <a:rPr lang="en-US" dirty="0"/>
              <a:t>Developing an online training module to facilitate practice research in field education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E6A236-FA13-4C4B-A642-9F9FCDBE2F6C}"/>
              </a:ext>
            </a:extLst>
          </p:cNvPr>
          <p:cNvSpPr txBox="1"/>
          <p:nvPr/>
        </p:nvSpPr>
        <p:spPr>
          <a:xfrm>
            <a:off x="581193" y="6128342"/>
            <a:ext cx="542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Contact </a:t>
            </a:r>
            <a:r>
              <a:rPr lang="en-US" dirty="0">
                <a:hlinkClick r:id="rId2"/>
              </a:rPr>
              <a:t>tfelresearch@gmail.com</a:t>
            </a:r>
            <a:r>
              <a:rPr lang="en-US" dirty="0"/>
              <a:t> to participate!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CEE8B02-4701-AB4D-A1CB-8BF5559F787B}"/>
              </a:ext>
            </a:extLst>
          </p:cNvPr>
          <p:cNvSpPr txBox="1"/>
          <p:nvPr/>
        </p:nvSpPr>
        <p:spPr>
          <a:xfrm>
            <a:off x="6408837" y="6128342"/>
            <a:ext cx="5422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Contact </a:t>
            </a:r>
            <a:r>
              <a:rPr lang="en-US" dirty="0">
                <a:hlinkClick r:id="rId3"/>
              </a:rPr>
              <a:t>tfelproject@gmail.com</a:t>
            </a:r>
            <a:r>
              <a:rPr lang="en-US" dirty="0"/>
              <a:t> to join!</a:t>
            </a:r>
          </a:p>
        </p:txBody>
      </p:sp>
    </p:spTree>
    <p:extLst>
      <p:ext uri="{BB962C8B-B14F-4D97-AF65-F5344CB8AC3E}">
        <p14:creationId xmlns:p14="http://schemas.microsoft.com/office/powerpoint/2010/main" val="3418472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E61841E-529C-460F-9104-B325E4AFD0FD}"/>
              </a:ext>
            </a:extLst>
          </p:cNvPr>
          <p:cNvSpPr/>
          <p:nvPr/>
        </p:nvSpPr>
        <p:spPr>
          <a:xfrm>
            <a:off x="1307042" y="4750593"/>
            <a:ext cx="9577917" cy="1512623"/>
          </a:xfrm>
          <a:prstGeom prst="roundRect">
            <a:avLst/>
          </a:prstGeom>
          <a:solidFill>
            <a:srgbClr val="C890C4">
              <a:alpha val="3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endParaRPr lang="en-US" sz="2400" dirty="0"/>
          </a:p>
        </p:txBody>
      </p:sp>
      <p:sp>
        <p:nvSpPr>
          <p:cNvPr id="52226" name="TextBox 1">
            <a:extLst>
              <a:ext uri="{FF2B5EF4-FFF2-40B4-BE49-F238E27FC236}">
                <a16:creationId xmlns:a16="http://schemas.microsoft.com/office/drawing/2014/main" id="{AF86084E-6CD4-4B73-934D-1CEA429FD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9955" y="4999071"/>
            <a:ext cx="243547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9pPr>
          </a:lstStyle>
          <a:p>
            <a:pPr algn="ctr"/>
            <a:r>
              <a:rPr lang="en-US" altLang="en-US" sz="2000" b="1" dirty="0"/>
              <a:t>Dr. Julie </a:t>
            </a:r>
            <a:r>
              <a:rPr lang="en-US" altLang="en-US" sz="2000" b="1" dirty="0" err="1"/>
              <a:t>Drolet</a:t>
            </a:r>
            <a:r>
              <a:rPr lang="en-US" altLang="en-US" sz="2000" b="1" dirty="0"/>
              <a:t> </a:t>
            </a:r>
          </a:p>
          <a:p>
            <a:pPr algn="ctr"/>
            <a:r>
              <a:rPr lang="en-US" altLang="en-US" sz="2000" i="1" dirty="0"/>
              <a:t>Project Director</a:t>
            </a:r>
          </a:p>
          <a:p>
            <a:pPr algn="ctr"/>
            <a:r>
              <a:rPr lang="en-US" altLang="en-US" sz="2000" u="sng" dirty="0"/>
              <a:t>jdrolet@ucalgary.ca</a:t>
            </a:r>
          </a:p>
        </p:txBody>
      </p:sp>
      <p:sp>
        <p:nvSpPr>
          <p:cNvPr id="52233" name="TextBox 10">
            <a:extLst>
              <a:ext uri="{FF2B5EF4-FFF2-40B4-BE49-F238E27FC236}">
                <a16:creationId xmlns:a16="http://schemas.microsoft.com/office/drawing/2014/main" id="{B991DAF9-BF05-4C57-81A1-CD882B99ED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3722" y="941308"/>
            <a:ext cx="610455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1pPr>
            <a:lvl2pPr marL="742950" indent="-285750" latinLnBrk="1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2pPr>
            <a:lvl3pPr marL="1143000" indent="-228600" latinLnBrk="1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3pPr>
            <a:lvl4pPr marL="1600200" indent="-228600" latinLnBrk="1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4pPr>
            <a:lvl5pPr marL="2057400" indent="-228600" latinLnBrk="1"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5pPr>
            <a:lvl6pPr marL="25146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6pPr>
            <a:lvl7pPr marL="29718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7pPr>
            <a:lvl8pPr marL="34290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8pPr>
            <a:lvl9pPr marL="3886200" indent="-228600" fontAlgn="base" latinLnBrk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Arial Unicode MS"/>
                <a:cs typeface="Arial Unicode MS"/>
              </a:defRPr>
            </a:lvl9pPr>
          </a:lstStyle>
          <a:p>
            <a:pPr algn="ctr"/>
            <a:r>
              <a:rPr lang="en-US" altLang="en-US" sz="2800" dirty="0"/>
              <a:t>For more information </a:t>
            </a:r>
          </a:p>
          <a:p>
            <a:pPr algn="ctr"/>
            <a:r>
              <a:rPr lang="en-US" altLang="en-US" sz="2800" dirty="0"/>
              <a:t>about the partnership please contact:</a:t>
            </a:r>
          </a:p>
          <a:p>
            <a:pPr algn="ctr"/>
            <a:r>
              <a:rPr lang="en-US" altLang="en-US" sz="2800" dirty="0">
                <a:hlinkClick r:id="rId3"/>
              </a:rPr>
              <a:t>tfelproject@gmail.com</a:t>
            </a:r>
            <a:endParaRPr lang="en-US" altLang="en-US" sz="2800" dirty="0"/>
          </a:p>
          <a:p>
            <a:pPr algn="ctr"/>
            <a:endParaRPr lang="en-US" altLang="en-US" sz="36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0C2AC98-CAC2-4BA4-A79C-E63BCA294D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6570" y="2640949"/>
            <a:ext cx="2478860" cy="1773693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Dividend">
  <a:themeElements>
    <a:clrScheme name="Custom 7">
      <a:dk1>
        <a:srgbClr val="595959"/>
      </a:dk1>
      <a:lt1>
        <a:srgbClr val="FFFFFF"/>
      </a:lt1>
      <a:dk2>
        <a:srgbClr val="3D3D3D"/>
      </a:dk2>
      <a:lt2>
        <a:srgbClr val="9ED8CF"/>
      </a:lt2>
      <a:accent1>
        <a:srgbClr val="255E74"/>
      </a:accent1>
      <a:accent2>
        <a:srgbClr val="E379AC"/>
      </a:accent2>
      <a:accent3>
        <a:srgbClr val="9E296B"/>
      </a:accent3>
      <a:accent4>
        <a:srgbClr val="9ED8CF"/>
      </a:accent4>
      <a:accent5>
        <a:srgbClr val="388DAE"/>
      </a:accent5>
      <a:accent6>
        <a:srgbClr val="F6DEEB"/>
      </a:accent6>
      <a:hlink>
        <a:srgbClr val="D45B9F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9FD91F45849047B84765448ADCAE8F" ma:contentTypeVersion="6" ma:contentTypeDescription="Create a new document." ma:contentTypeScope="" ma:versionID="5c5f3f4edeae708c0d7a72d7662273f1">
  <xsd:schema xmlns:xsd="http://www.w3.org/2001/XMLSchema" xmlns:xs="http://www.w3.org/2001/XMLSchema" xmlns:p="http://schemas.microsoft.com/office/2006/metadata/properties" xmlns:ns2="7674b742-b633-4934-b335-fd4c7fd1ff78" xmlns:ns3="56fced53-facf-48d4-8934-67c9a2ab71e8" targetNamespace="http://schemas.microsoft.com/office/2006/metadata/properties" ma:root="true" ma:fieldsID="03e9347b6d5e4a569a777e5e36fb86e0" ns2:_="" ns3:_="">
    <xsd:import namespace="7674b742-b633-4934-b335-fd4c7fd1ff78"/>
    <xsd:import namespace="56fced53-facf-48d4-8934-67c9a2ab71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74b742-b633-4934-b335-fd4c7fd1ff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fced53-facf-48d4-8934-67c9a2ab71e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F148EA-428C-4000-8C63-8E6ECF6204C5}"/>
</file>

<file path=customXml/itemProps2.xml><?xml version="1.0" encoding="utf-8"?>
<ds:datastoreItem xmlns:ds="http://schemas.openxmlformats.org/officeDocument/2006/customXml" ds:itemID="{61F78473-19B2-437B-A91C-C2BD8537D1D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FEF9CAC-36D4-48CF-B9D4-160491F32E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19282</TotalTime>
  <Words>336</Words>
  <Application>Microsoft Office PowerPoint</Application>
  <PresentationFormat>Widescreen</PresentationFormat>
  <Paragraphs>45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Dividend</vt:lpstr>
      <vt:lpstr>Virtual Field Summit  Breakout session on evaluation  the challenges </vt:lpstr>
      <vt:lpstr>Acknowledgement</vt:lpstr>
      <vt:lpstr>Breakout Session on Evaluation </vt:lpstr>
      <vt:lpstr>Current Activities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THE CHALLENGES New Insights and INNOVATIONS IN FIELD EDUCATION the challenges </dc:title>
  <dc:creator>Andrea Rosenberger</dc:creator>
  <cp:lastModifiedBy>Uzo Anucha</cp:lastModifiedBy>
  <cp:revision>44</cp:revision>
  <dcterms:created xsi:type="dcterms:W3CDTF">2020-06-10T23:39:28Z</dcterms:created>
  <dcterms:modified xsi:type="dcterms:W3CDTF">2020-07-09T22:17:01Z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0x0101001D9FD91F45849047B84765448ADCAE8F</vt:lpwstr>
  </property>
</Properties>
</file>