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89" r:id="rId6"/>
    <p:sldId id="290" r:id="rId7"/>
    <p:sldId id="291" r:id="rId8"/>
    <p:sldId id="292" r:id="rId9"/>
    <p:sldId id="288" r:id="rId10"/>
    <p:sldId id="293" r:id="rId11"/>
    <p:sldId id="28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9AC"/>
    <a:srgbClr val="F7AF7A"/>
    <a:srgbClr val="C890C4"/>
    <a:srgbClr val="CFA8F6"/>
    <a:srgbClr val="F3B291"/>
    <a:srgbClr val="9ED8CF"/>
    <a:srgbClr val="6F5BA5"/>
    <a:srgbClr val="DB5193"/>
    <a:srgbClr val="D32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6" autoAdjust="0"/>
    <p:restoredTop sz="93792" autoAdjust="0"/>
  </p:normalViewPr>
  <p:slideViewPr>
    <p:cSldViewPr snapToGrid="0">
      <p:cViewPr varScale="1">
        <p:scale>
          <a:sx n="115" d="100"/>
          <a:sy n="115" d="100"/>
        </p:scale>
        <p:origin x="368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iliscupidez" userId="98dfd48dcb915441" providerId="LiveId" clId="{68BD43A2-09D8-49C5-BB7E-DB2EEAA785D1}"/>
    <pc:docChg chg="delSld modSld">
      <pc:chgData name="anna iliscupidez" userId="98dfd48dcb915441" providerId="LiveId" clId="{68BD43A2-09D8-49C5-BB7E-DB2EEAA785D1}" dt="2020-07-13T16:09:46.135" v="49" actId="2696"/>
      <pc:docMkLst>
        <pc:docMk/>
      </pc:docMkLst>
      <pc:sldChg chg="modSp mod">
        <pc:chgData name="anna iliscupidez" userId="98dfd48dcb915441" providerId="LiveId" clId="{68BD43A2-09D8-49C5-BB7E-DB2EEAA785D1}" dt="2020-07-13T16:09:40.925" v="48" actId="20577"/>
        <pc:sldMkLst>
          <pc:docMk/>
          <pc:sldMk cId="1314388486" sldId="256"/>
        </pc:sldMkLst>
        <pc:spChg chg="mod">
          <ac:chgData name="anna iliscupidez" userId="98dfd48dcb915441" providerId="LiveId" clId="{68BD43A2-09D8-49C5-BB7E-DB2EEAA785D1}" dt="2020-07-13T16:09:40.925" v="48" actId="20577"/>
          <ac:spMkLst>
            <pc:docMk/>
            <pc:sldMk cId="1314388486" sldId="256"/>
            <ac:spMk id="7" creationId="{E2A43425-053C-4A67-9E1B-416596CC8033}"/>
          </ac:spMkLst>
        </pc:spChg>
      </pc:sldChg>
      <pc:sldChg chg="del">
        <pc:chgData name="anna iliscupidez" userId="98dfd48dcb915441" providerId="LiveId" clId="{68BD43A2-09D8-49C5-BB7E-DB2EEAA785D1}" dt="2020-07-13T16:09:46.135" v="49" actId="2696"/>
        <pc:sldMkLst>
          <pc:docMk/>
          <pc:sldMk cId="3295690893" sldId="301"/>
        </pc:sldMkLst>
      </pc:sldChg>
    </pc:docChg>
  </pc:docChgLst>
  <pc:docChgLst>
    <pc:chgData name="anna iliscupidez" userId="98dfd48dcb915441" providerId="LiveId" clId="{62C04348-D995-4E1E-B009-E4EF7BDE1E4D}"/>
    <pc:docChg chg="undo custSel addSld delSld modSld">
      <pc:chgData name="anna iliscupidez" userId="98dfd48dcb915441" providerId="LiveId" clId="{62C04348-D995-4E1E-B009-E4EF7BDE1E4D}" dt="2020-07-08T16:49:57.820" v="343" actId="2696"/>
      <pc:docMkLst>
        <pc:docMk/>
      </pc:docMkLst>
      <pc:sldChg chg="addSp delSp modSp mod">
        <pc:chgData name="anna iliscupidez" userId="98dfd48dcb915441" providerId="LiveId" clId="{62C04348-D995-4E1E-B009-E4EF7BDE1E4D}" dt="2020-07-08T15:54:44.264" v="341" actId="20577"/>
        <pc:sldMkLst>
          <pc:docMk/>
          <pc:sldMk cId="1314388486" sldId="256"/>
        </pc:sldMkLst>
        <pc:spChg chg="mod">
          <ac:chgData name="anna iliscupidez" userId="98dfd48dcb915441" providerId="LiveId" clId="{62C04348-D995-4E1E-B009-E4EF7BDE1E4D}" dt="2020-07-07T19:35:15.256" v="233" actId="1076"/>
          <ac:spMkLst>
            <pc:docMk/>
            <pc:sldMk cId="1314388486" sldId="256"/>
            <ac:spMk id="2" creationId="{FE9A6CA9-521B-45DD-BD43-C10C2A47C8BF}"/>
          </ac:spMkLst>
        </pc:spChg>
        <pc:spChg chg="add del mod">
          <ac:chgData name="anna iliscupidez" userId="98dfd48dcb915441" providerId="LiveId" clId="{62C04348-D995-4E1E-B009-E4EF7BDE1E4D}" dt="2020-07-07T19:34:06.156" v="218" actId="478"/>
          <ac:spMkLst>
            <pc:docMk/>
            <pc:sldMk cId="1314388486" sldId="256"/>
            <ac:spMk id="3" creationId="{64C53179-3368-4825-90AF-BD7E3C1E215D}"/>
          </ac:spMkLst>
        </pc:spChg>
        <pc:spChg chg="mod">
          <ac:chgData name="anna iliscupidez" userId="98dfd48dcb915441" providerId="LiveId" clId="{62C04348-D995-4E1E-B009-E4EF7BDE1E4D}" dt="2020-07-07T19:36:30.300" v="250" actId="1076"/>
          <ac:spMkLst>
            <pc:docMk/>
            <pc:sldMk cId="1314388486" sldId="256"/>
            <ac:spMk id="7" creationId="{E2A43425-053C-4A67-9E1B-416596CC8033}"/>
          </ac:spMkLst>
        </pc:spChg>
        <pc:spChg chg="add mod">
          <ac:chgData name="anna iliscupidez" userId="98dfd48dcb915441" providerId="LiveId" clId="{62C04348-D995-4E1E-B009-E4EF7BDE1E4D}" dt="2020-07-08T15:54:44.264" v="341" actId="20577"/>
          <ac:spMkLst>
            <pc:docMk/>
            <pc:sldMk cId="1314388486" sldId="256"/>
            <ac:spMk id="8" creationId="{0174F38B-415F-4258-9C82-9AF88F373F5B}"/>
          </ac:spMkLst>
        </pc:spChg>
        <pc:picChg chg="add del mod">
          <ac:chgData name="anna iliscupidez" userId="98dfd48dcb915441" providerId="LiveId" clId="{62C04348-D995-4E1E-B009-E4EF7BDE1E4D}" dt="2020-07-07T19:43:17.295" v="340" actId="21"/>
          <ac:picMkLst>
            <pc:docMk/>
            <pc:sldMk cId="1314388486" sldId="256"/>
            <ac:picMk id="9" creationId="{11DA81F2-9D69-43A7-9D0B-5D895B73EE80}"/>
          </ac:picMkLst>
        </pc:picChg>
      </pc:sldChg>
      <pc:sldChg chg="del">
        <pc:chgData name="anna iliscupidez" userId="98dfd48dcb915441" providerId="LiveId" clId="{62C04348-D995-4E1E-B009-E4EF7BDE1E4D}" dt="2020-07-07T19:36:34.433" v="251" actId="2696"/>
        <pc:sldMkLst>
          <pc:docMk/>
          <pc:sldMk cId="3688307699" sldId="259"/>
        </pc:sldMkLst>
      </pc:sldChg>
      <pc:sldChg chg="del">
        <pc:chgData name="anna iliscupidez" userId="98dfd48dcb915441" providerId="LiveId" clId="{62C04348-D995-4E1E-B009-E4EF7BDE1E4D}" dt="2020-07-07T19:32:10.198" v="5" actId="2696"/>
        <pc:sldMkLst>
          <pc:docMk/>
          <pc:sldMk cId="2650625683" sldId="265"/>
        </pc:sldMkLst>
      </pc:sldChg>
      <pc:sldChg chg="del">
        <pc:chgData name="anna iliscupidez" userId="98dfd48dcb915441" providerId="LiveId" clId="{62C04348-D995-4E1E-B009-E4EF7BDE1E4D}" dt="2020-07-07T19:32:02.003" v="1" actId="2696"/>
        <pc:sldMkLst>
          <pc:docMk/>
          <pc:sldMk cId="2059825137" sldId="293"/>
        </pc:sldMkLst>
      </pc:sldChg>
      <pc:sldChg chg="del">
        <pc:chgData name="anna iliscupidez" userId="98dfd48dcb915441" providerId="LiveId" clId="{62C04348-D995-4E1E-B009-E4EF7BDE1E4D}" dt="2020-07-07T19:31:59.963" v="0" actId="2696"/>
        <pc:sldMkLst>
          <pc:docMk/>
          <pc:sldMk cId="3144201458" sldId="299"/>
        </pc:sldMkLst>
      </pc:sldChg>
      <pc:sldChg chg="modSp mod">
        <pc:chgData name="anna iliscupidez" userId="98dfd48dcb915441" providerId="LiveId" clId="{62C04348-D995-4E1E-B009-E4EF7BDE1E4D}" dt="2020-07-07T19:39:23.995" v="336" actId="20577"/>
        <pc:sldMkLst>
          <pc:docMk/>
          <pc:sldMk cId="3295690893" sldId="301"/>
        </pc:sldMkLst>
        <pc:spChg chg="mod">
          <ac:chgData name="anna iliscupidez" userId="98dfd48dcb915441" providerId="LiveId" clId="{62C04348-D995-4E1E-B009-E4EF7BDE1E4D}" dt="2020-07-07T19:39:23.995" v="336" actId="20577"/>
          <ac:spMkLst>
            <pc:docMk/>
            <pc:sldMk cId="3295690893" sldId="301"/>
            <ac:spMk id="3" creationId="{FF40E15C-B3EB-584A-9004-FC75A818F59A}"/>
          </ac:spMkLst>
        </pc:spChg>
        <pc:spChg chg="mod">
          <ac:chgData name="anna iliscupidez" userId="98dfd48dcb915441" providerId="LiveId" clId="{62C04348-D995-4E1E-B009-E4EF7BDE1E4D}" dt="2020-07-07T19:38:56.028" v="326" actId="27636"/>
          <ac:spMkLst>
            <pc:docMk/>
            <pc:sldMk cId="3295690893" sldId="301"/>
            <ac:spMk id="4" creationId="{621991AE-9D1D-7A4A-840D-FD380EDC4979}"/>
          </ac:spMkLst>
        </pc:spChg>
      </pc:sldChg>
      <pc:sldChg chg="add del">
        <pc:chgData name="anna iliscupidez" userId="98dfd48dcb915441" providerId="LiveId" clId="{62C04348-D995-4E1E-B009-E4EF7BDE1E4D}" dt="2020-07-08T16:49:57.820" v="343" actId="2696"/>
        <pc:sldMkLst>
          <pc:docMk/>
          <pc:sldMk cId="1417672591" sldId="302"/>
        </pc:sldMkLst>
      </pc:sldChg>
      <pc:sldChg chg="add del">
        <pc:chgData name="anna iliscupidez" userId="98dfd48dcb915441" providerId="LiveId" clId="{62C04348-D995-4E1E-B009-E4EF7BDE1E4D}" dt="2020-07-07T19:36:52.269" v="253" actId="2696"/>
        <pc:sldMkLst>
          <pc:docMk/>
          <pc:sldMk cId="3418472991" sldId="303"/>
        </pc:sldMkLst>
      </pc:sldChg>
      <pc:sldChg chg="del">
        <pc:chgData name="anna iliscupidez" userId="98dfd48dcb915441" providerId="LiveId" clId="{62C04348-D995-4E1E-B009-E4EF7BDE1E4D}" dt="2020-07-07T19:36:49.960" v="252" actId="2696"/>
        <pc:sldMkLst>
          <pc:docMk/>
          <pc:sldMk cId="3487181361" sldId="304"/>
        </pc:sldMkLst>
      </pc:sldChg>
      <pc:sldChg chg="del">
        <pc:chgData name="anna iliscupidez" userId="98dfd48dcb915441" providerId="LiveId" clId="{62C04348-D995-4E1E-B009-E4EF7BDE1E4D}" dt="2020-07-07T19:32:08.133" v="4" actId="2696"/>
        <pc:sldMkLst>
          <pc:docMk/>
          <pc:sldMk cId="3852767969" sldId="305"/>
        </pc:sldMkLst>
      </pc:sldChg>
      <pc:sldChg chg="del">
        <pc:chgData name="anna iliscupidez" userId="98dfd48dcb915441" providerId="LiveId" clId="{62C04348-D995-4E1E-B009-E4EF7BDE1E4D}" dt="2020-07-07T19:32:04.593" v="2" actId="2696"/>
        <pc:sldMkLst>
          <pc:docMk/>
          <pc:sldMk cId="3818869010" sldId="306"/>
        </pc:sldMkLst>
      </pc:sldChg>
      <pc:sldChg chg="del">
        <pc:chgData name="anna iliscupidez" userId="98dfd48dcb915441" providerId="LiveId" clId="{62C04348-D995-4E1E-B009-E4EF7BDE1E4D}" dt="2020-07-07T19:32:06.294" v="3" actId="2696"/>
        <pc:sldMkLst>
          <pc:docMk/>
          <pc:sldMk cId="2324028668" sldId="307"/>
        </pc:sldMkLst>
      </pc:sldChg>
    </pc:docChg>
  </pc:docChgLst>
  <pc:docChgLst>
    <pc:chgData name="anna iliscupidez" userId="98dfd48dcb915441" providerId="LiveId" clId="{994060E9-D758-498F-BFC6-4B43963E7300}"/>
    <pc:docChg chg="addSld modSld">
      <pc:chgData name="anna iliscupidez" userId="98dfd48dcb915441" providerId="LiveId" clId="{994060E9-D758-498F-BFC6-4B43963E7300}" dt="2020-07-13T22:29:26.277" v="75" actId="1076"/>
      <pc:docMkLst>
        <pc:docMk/>
      </pc:docMkLst>
      <pc:sldChg chg="addSp modSp mod">
        <pc:chgData name="anna iliscupidez" userId="98dfd48dcb915441" providerId="LiveId" clId="{994060E9-D758-498F-BFC6-4B43963E7300}" dt="2020-07-13T22:29:26.277" v="75" actId="1076"/>
        <pc:sldMkLst>
          <pc:docMk/>
          <pc:sldMk cId="1314388486" sldId="256"/>
        </pc:sldMkLst>
        <pc:spChg chg="mod">
          <ac:chgData name="anna iliscupidez" userId="98dfd48dcb915441" providerId="LiveId" clId="{994060E9-D758-498F-BFC6-4B43963E7300}" dt="2020-07-13T16:11:12.646" v="54" actId="404"/>
          <ac:spMkLst>
            <pc:docMk/>
            <pc:sldMk cId="1314388486" sldId="256"/>
            <ac:spMk id="2" creationId="{FE9A6CA9-521B-45DD-BD43-C10C2A47C8BF}"/>
          </ac:spMkLst>
        </pc:spChg>
        <pc:spChg chg="mod">
          <ac:chgData name="anna iliscupidez" userId="98dfd48dcb915441" providerId="LiveId" clId="{994060E9-D758-498F-BFC6-4B43963E7300}" dt="2020-07-13T22:29:23.338" v="74" actId="1076"/>
          <ac:spMkLst>
            <pc:docMk/>
            <pc:sldMk cId="1314388486" sldId="256"/>
            <ac:spMk id="7" creationId="{E2A43425-053C-4A67-9E1B-416596CC8033}"/>
          </ac:spMkLst>
        </pc:spChg>
        <pc:spChg chg="mod">
          <ac:chgData name="anna iliscupidez" userId="98dfd48dcb915441" providerId="LiveId" clId="{994060E9-D758-498F-BFC6-4B43963E7300}" dt="2020-07-13T22:29:19.982" v="73" actId="1076"/>
          <ac:spMkLst>
            <pc:docMk/>
            <pc:sldMk cId="1314388486" sldId="256"/>
            <ac:spMk id="8" creationId="{0174F38B-415F-4258-9C82-9AF88F373F5B}"/>
          </ac:spMkLst>
        </pc:spChg>
        <pc:picChg chg="add mod">
          <ac:chgData name="anna iliscupidez" userId="98dfd48dcb915441" providerId="LiveId" clId="{994060E9-D758-498F-BFC6-4B43963E7300}" dt="2020-07-13T22:29:26.277" v="75" actId="1076"/>
          <ac:picMkLst>
            <pc:docMk/>
            <pc:sldMk cId="1314388486" sldId="256"/>
            <ac:picMk id="3" creationId="{AE62E7DA-E53B-49BE-898E-7DF5D7215F93}"/>
          </ac:picMkLst>
        </pc:picChg>
      </pc:sldChg>
      <pc:sldChg chg="new">
        <pc:chgData name="anna iliscupidez" userId="98dfd48dcb915441" providerId="LiveId" clId="{994060E9-D758-498F-BFC6-4B43963E7300}" dt="2020-07-13T21:58:25.230" v="70" actId="680"/>
        <pc:sldMkLst>
          <pc:docMk/>
          <pc:sldMk cId="179002368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17D58-E6B7-4D51-9EFC-9A8A8A91C16D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263EF-7EE9-4714-B2B4-9808936AF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8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263EF-7EE9-4714-B2B4-9808936AF1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48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dirty="0">
                <a:latin typeface="Calibri" charset="0"/>
                <a:ea typeface="MS PGothic" charset="-128"/>
              </a:rPr>
              <a:t>my work is informed and mobilized through my interconnected identities as a solo-parent of three Indigenous (Secwepemc) children; an activist and scholar and violence counsellor, and my metis ancestry. My violence work and activism is enriched and informed by my years of experience as a child/youth sexual abuse counsellor, addictions counsellor,  and girls group facilitator, particularly within urban and rural Indigenous communities.  </a:t>
            </a:r>
            <a:endParaRPr lang="en-US" altLang="en-US" dirty="0">
              <a:latin typeface="Calibri" charset="0"/>
              <a:ea typeface="MS PGothic" charset="-128"/>
            </a:endParaRPr>
          </a:p>
          <a:p>
            <a:endParaRPr lang="en-US" altLang="en-US" dirty="0">
              <a:latin typeface="Calibri" charset="0"/>
              <a:ea typeface="MS PGothic" charset="-128"/>
            </a:endParaRP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fld id="{69D5B5E1-E461-1B4C-918B-D2096F2A7AD3}" type="slidenum">
              <a:rPr lang="en-US" altLang="en-US">
                <a:latin typeface="Calibri" charset="0"/>
              </a:rPr>
              <a:pPr/>
              <a:t>2</a:t>
            </a:fld>
            <a:endParaRPr lang="en-US" alt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27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xmlns="" id="{F4E390CA-4FEC-40F5-9FDE-86459AC3F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xmlns="" id="{B2615343-8B6C-43AD-B626-0BACE2B822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xmlns="" id="{4DE81D06-9E73-432E-A212-F22D9374F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fld id="{28291DE8-47B7-4B52-8216-E3A3DD9F7832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 sz="160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 descr="A drawing of a person&#10;&#10;Description automatically generated">
            <a:extLst>
              <a:ext uri="{FF2B5EF4-FFF2-40B4-BE49-F238E27FC236}">
                <a16:creationId xmlns:a16="http://schemas.microsoft.com/office/drawing/2014/main" xmlns="" id="{B6B6C2ED-F9D9-4EF8-B641-D7D633377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636" y="5951811"/>
            <a:ext cx="2105025" cy="467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41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tfelproject@gmail.com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xmlns="" id="{D0AE6E20-272B-4965-A636-4C47C90BBA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6134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6CA9-521B-45DD-BD43-C10C2A47C8B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2386" y="1647292"/>
            <a:ext cx="11107225" cy="309272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Virtual Field Summit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/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Transforming the Field Education Landscape (TFEL)</a:t>
            </a:r>
            <a:r>
              <a:rPr lang="en-US" sz="4000" b="1" dirty="0">
                <a:solidFill>
                  <a:schemeClr val="accent1"/>
                </a:solidFill>
              </a:rPr>
              <a:t/>
            </a:r>
            <a:br>
              <a:rPr lang="en-US" sz="4000" b="1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/>
            </a:r>
            <a:br>
              <a:rPr lang="en-US" sz="4000" b="1" dirty="0">
                <a:solidFill>
                  <a:schemeClr val="accent1"/>
                </a:solidFill>
              </a:rPr>
            </a:br>
            <a:r>
              <a:rPr lang="en-US" sz="5400" b="1" dirty="0"/>
              <a:t>the challenges 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D7DBC3B-8274-49B9-BE64-4F0C115A2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664605"/>
            <a:ext cx="2762250" cy="649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A43425-053C-4A67-9E1B-416596CC8033}"/>
              </a:ext>
            </a:extLst>
          </p:cNvPr>
          <p:cNvSpPr txBox="1"/>
          <p:nvPr/>
        </p:nvSpPr>
        <p:spPr>
          <a:xfrm>
            <a:off x="469303" y="3416579"/>
            <a:ext cx="11253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chemeClr val="tx2"/>
              </a:solidFill>
            </a:endParaRPr>
          </a:p>
          <a:p>
            <a:pPr algn="ctr"/>
            <a:r>
              <a:rPr lang="en-US" sz="3200" b="1" dirty="0">
                <a:solidFill>
                  <a:schemeClr val="tx2"/>
                </a:solidFill>
              </a:rPr>
              <a:t>Breakout Session: Indigenous and Anticolonial Practice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Dr. Natalie Clark and Lisa Armstrong, MSW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74F38B-415F-4258-9C82-9AF88F373F5B}"/>
              </a:ext>
            </a:extLst>
          </p:cNvPr>
          <p:cNvSpPr txBox="1"/>
          <p:nvPr/>
        </p:nvSpPr>
        <p:spPr>
          <a:xfrm>
            <a:off x="133347" y="5586809"/>
            <a:ext cx="1192529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buClr>
                <a:schemeClr val="accent2"/>
              </a:buClr>
              <a:buSzPct val="92000"/>
              <a:defRPr/>
            </a:pPr>
            <a:r>
              <a:rPr lang="en-US" altLang="ko-KR" sz="1500" dirty="0">
                <a:solidFill>
                  <a:schemeClr val="tx2"/>
                </a:solidFill>
              </a:rPr>
              <a:t>The Transforming the Field Education Landscape (TFEL) project is supported in part by the Social Sciences and Humanities Research Council of Canada.</a:t>
            </a:r>
          </a:p>
          <a:p>
            <a:pPr algn="ctr" fontAlgn="auto">
              <a:buClr>
                <a:schemeClr val="accent2"/>
              </a:buClr>
              <a:buSzPct val="92000"/>
              <a:defRPr/>
            </a:pPr>
            <a:endParaRPr lang="en-US" altLang="ko-KR" sz="1500" dirty="0">
              <a:solidFill>
                <a:schemeClr val="tx2"/>
              </a:solidFill>
            </a:endParaRPr>
          </a:p>
          <a:p>
            <a:pPr algn="ctr" fontAlgn="auto">
              <a:buClr>
                <a:schemeClr val="accent2"/>
              </a:buClr>
              <a:buSzPct val="92000"/>
              <a:defRPr/>
            </a:pPr>
            <a:r>
              <a:rPr lang="en-US" altLang="ko-KR" sz="1500" dirty="0">
                <a:solidFill>
                  <a:schemeClr val="tx2"/>
                </a:solidFill>
              </a:rPr>
              <a:t>Partnership Grant: Talent (2019-2024)</a:t>
            </a:r>
          </a:p>
        </p:txBody>
      </p:sp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xmlns="" id="{AE62E7DA-E53B-49BE-898E-7DF5D7215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404" y="5831599"/>
            <a:ext cx="3053171" cy="67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8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  <a:cs typeface="Tunga" charset="0"/>
              </a:rPr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defRPr/>
            </a:pPr>
            <a:r>
              <a:rPr lang="en-US" altLang="en-US" sz="2800" dirty="0">
                <a:ea typeface="MS PGothic" charset="-128"/>
              </a:rPr>
              <a:t>Acknowledge the </a:t>
            </a:r>
            <a:r>
              <a:rPr lang="en-US" altLang="en-US" sz="2800" dirty="0" smtClean="0">
                <a:ea typeface="MS PGothic" charset="-128"/>
              </a:rPr>
              <a:t>Secwepemc Nation </a:t>
            </a:r>
            <a:r>
              <a:rPr lang="en-US" altLang="en-US" sz="2800" dirty="0">
                <a:ea typeface="MS PGothic" charset="-128"/>
              </a:rPr>
              <a:t>and Indigenous lands where each of you join this </a:t>
            </a:r>
            <a:r>
              <a:rPr lang="en-US" altLang="en-US" sz="2800" dirty="0" smtClean="0">
                <a:ea typeface="MS PGothic" charset="-128"/>
              </a:rPr>
              <a:t>from – I also acknowledge the Elders, knowledge keepers</a:t>
            </a:r>
            <a:endParaRPr lang="en-US" altLang="en-US" sz="2800" dirty="0">
              <a:ea typeface="MS PGothic" charset="-128"/>
            </a:endParaRPr>
          </a:p>
          <a:p>
            <a:pPr>
              <a:defRPr/>
            </a:pPr>
            <a:r>
              <a:rPr lang="en-US" altLang="en-US" sz="2800" dirty="0" smtClean="0">
                <a:ea typeface="MS PGothic" charset="-128"/>
              </a:rPr>
              <a:t>My coming </a:t>
            </a:r>
            <a:r>
              <a:rPr lang="en-US" altLang="en-US" sz="2800" dirty="0">
                <a:ea typeface="MS PGothic" charset="-128"/>
              </a:rPr>
              <a:t>to know, </a:t>
            </a:r>
            <a:r>
              <a:rPr lang="en-US" altLang="en-US" sz="2800" i="1" dirty="0">
                <a:ea typeface="MS PGothic" charset="-128"/>
              </a:rPr>
              <a:t>slexlexs</a:t>
            </a:r>
            <a:r>
              <a:rPr lang="en-US" altLang="en-US" sz="2800" dirty="0">
                <a:ea typeface="MS PGothic" charset="-128"/>
              </a:rPr>
              <a:t>, my readings and learning on the land </a:t>
            </a:r>
            <a:r>
              <a:rPr lang="en-US" altLang="en-US" sz="2800" dirty="0" smtClean="0">
                <a:ea typeface="MS PGothic" charset="-128"/>
              </a:rPr>
              <a:t>has been in </a:t>
            </a:r>
            <a:r>
              <a:rPr lang="en-US" sz="2800" dirty="0" smtClean="0"/>
              <a:t>Secwepemculecw</a:t>
            </a:r>
            <a:r>
              <a:rPr lang="en-US" altLang="en-US" sz="2800" dirty="0" smtClean="0">
                <a:ea typeface="MS PGothic" charset="-128"/>
              </a:rPr>
              <a:t>. </a:t>
            </a:r>
            <a:r>
              <a:rPr lang="en-US" altLang="en-US" sz="2800" dirty="0">
                <a:ea typeface="MS PGothic" charset="-128"/>
              </a:rPr>
              <a:t>This work is grounded in my own intersecting </a:t>
            </a:r>
            <a:r>
              <a:rPr lang="en-US" altLang="en-US" sz="2800" dirty="0" smtClean="0">
                <a:ea typeface="MS PGothic" charset="-128"/>
              </a:rPr>
              <a:t>kinship relationships </a:t>
            </a:r>
            <a:r>
              <a:rPr lang="en-US" altLang="en-US" sz="2800" dirty="0">
                <a:ea typeface="MS PGothic" charset="-128"/>
              </a:rPr>
              <a:t>to Indigenous communities and the systems in which our lives are shaped. I know to whom I am accountable, and I know to whom I belong.  These relationships define my responsibility and my role within the Secwepemc nation</a:t>
            </a:r>
            <a:r>
              <a:rPr lang="en-US" altLang="en-US" sz="2800" dirty="0" smtClean="0">
                <a:ea typeface="MS PGothic" charset="-128"/>
              </a:rPr>
              <a:t>.</a:t>
            </a:r>
          </a:p>
          <a:p>
            <a:pPr>
              <a:defRPr/>
            </a:pPr>
            <a:r>
              <a:rPr lang="en-US" altLang="en-US" sz="2800" dirty="0">
                <a:ea typeface="MS PGothic" charset="-128"/>
              </a:rPr>
              <a:t>Give thanks to the </a:t>
            </a:r>
            <a:r>
              <a:rPr lang="en-US" altLang="en-US" sz="2800" dirty="0" smtClean="0">
                <a:ea typeface="MS PGothic" charset="-128"/>
              </a:rPr>
              <a:t>organizers </a:t>
            </a:r>
            <a:r>
              <a:rPr lang="en-US" altLang="en-US" sz="2800" dirty="0">
                <a:ea typeface="MS PGothic" charset="-128"/>
              </a:rPr>
              <a:t>for inviting </a:t>
            </a:r>
            <a:r>
              <a:rPr lang="en-US" altLang="en-US" sz="2800" dirty="0" smtClean="0">
                <a:ea typeface="MS PGothic" charset="-128"/>
              </a:rPr>
              <a:t>us</a:t>
            </a:r>
            <a:r>
              <a:rPr lang="en-US" altLang="en-US" sz="2800" dirty="0" smtClean="0">
                <a:ea typeface="MS PGothic" charset="-128"/>
              </a:rPr>
              <a:t> </a:t>
            </a:r>
            <a:r>
              <a:rPr lang="en-US" altLang="en-US" sz="2800" dirty="0">
                <a:ea typeface="MS PGothic" charset="-128"/>
              </a:rPr>
              <a:t>to share with you and to all of you for making time today to be part of the </a:t>
            </a:r>
            <a:r>
              <a:rPr lang="en-US" altLang="en-US" sz="2800" dirty="0" smtClean="0">
                <a:ea typeface="MS PGothic" charset="-128"/>
              </a:rPr>
              <a:t>circle</a:t>
            </a:r>
            <a:endParaRPr lang="en-US" altLang="en-US" sz="2800" dirty="0">
              <a:ea typeface="MS PGothic" charset="-128"/>
            </a:endParaRPr>
          </a:p>
          <a:p>
            <a:pPr>
              <a:defRPr/>
            </a:pPr>
            <a:endParaRPr lang="en-US" altLang="en-US" dirty="0">
              <a:ea typeface="MS PGothic" charset="-128"/>
            </a:endParaRPr>
          </a:p>
          <a:p>
            <a:pPr>
              <a:defRPr/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Art designed </a:t>
            </a:r>
          </a:p>
          <a:p>
            <a:r>
              <a:rPr lang="en-US" dirty="0" smtClean="0"/>
              <a:t>by Secwepemc artist</a:t>
            </a:r>
          </a:p>
          <a:p>
            <a:r>
              <a:rPr lang="en-US" dirty="0" smtClean="0"/>
              <a:t>Tania Willard.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CA" dirty="0" smtClean="0"/>
              <a:t>Copyright Natalie Clark 2016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231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>
                <a:ea typeface="MS PGothic" charset="-128"/>
                <a:cs typeface="Tunga" charset="0"/>
              </a:rPr>
              <a:t>Activity: grounding in here &amp;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rgbClr val="800000"/>
                </a:solidFill>
                <a:latin typeface="Trebuchet MS" charset="0"/>
              </a:rPr>
              <a:t>Take a moment right now and find an item that makes you feel good from a sensory place (a smell, a taste, something to hold/touch, a visual)</a:t>
            </a:r>
          </a:p>
          <a:p>
            <a:pPr>
              <a:defRPr/>
            </a:pPr>
            <a:r>
              <a:rPr lang="en-US" sz="3600" dirty="0">
                <a:solidFill>
                  <a:srgbClr val="800000"/>
                </a:solidFill>
                <a:latin typeface="Trebuchet MS" charset="0"/>
              </a:rPr>
              <a:t>After this talk I invite you to take a wellness walk find sensory items that makes you feel good and could be part of your wellness bundle (smell, touch, taste, visual)</a:t>
            </a:r>
            <a:endParaRPr lang="en-US" sz="3600" dirty="0">
              <a:latin typeface="Trebuchet MS" charset="0"/>
            </a:endParaRPr>
          </a:p>
        </p:txBody>
      </p:sp>
      <p:sp>
        <p:nvSpPr>
          <p:cNvPr id="276482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Title 1"/>
          <p:cNvSpPr>
            <a:spLocks noGrp="1"/>
          </p:cNvSpPr>
          <p:nvPr>
            <p:ph type="title"/>
          </p:nvPr>
        </p:nvSpPr>
        <p:spPr>
          <a:xfrm>
            <a:off x="1800225" y="228600"/>
            <a:ext cx="8591550" cy="1066800"/>
          </a:xfrm>
        </p:spPr>
        <p:txBody>
          <a:bodyPr/>
          <a:lstStyle/>
          <a:p>
            <a:r>
              <a:rPr lang="en-US" altLang="en-US" dirty="0" smtClean="0">
                <a:ea typeface="MS PGothic" charset="-128"/>
                <a:cs typeface="Tunga" charset="0"/>
              </a:rPr>
              <a:t>setting the circle – relational knowing</a:t>
            </a:r>
            <a:endParaRPr lang="en-US" altLang="en-US" dirty="0">
              <a:ea typeface="MS PGothic" charset="-128"/>
              <a:cs typeface="Tung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471961" y="2029522"/>
            <a:ext cx="8921403" cy="4206179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sz="3600" dirty="0" smtClean="0">
                <a:ea typeface="MS PGothic" charset="-128"/>
              </a:rPr>
              <a:t>Please say your name, where you are located, and identify </a:t>
            </a:r>
            <a:r>
              <a:rPr lang="en-US" altLang="en-US" sz="3600" dirty="0">
                <a:ea typeface="MS PGothic" charset="-128"/>
              </a:rPr>
              <a:t>1 </a:t>
            </a:r>
            <a:r>
              <a:rPr lang="en-US" altLang="en-US" sz="3600" dirty="0" smtClean="0">
                <a:ea typeface="MS PGothic" charset="-128"/>
              </a:rPr>
              <a:t>gift or strength you </a:t>
            </a:r>
            <a:r>
              <a:rPr lang="en-US" altLang="en-US" sz="3600" dirty="0">
                <a:ea typeface="MS PGothic" charset="-128"/>
              </a:rPr>
              <a:t>bring </a:t>
            </a:r>
            <a:r>
              <a:rPr lang="en-US" altLang="en-US" sz="3600" dirty="0" smtClean="0">
                <a:ea typeface="MS PGothic" charset="-128"/>
              </a:rPr>
              <a:t>to this work </a:t>
            </a:r>
            <a:r>
              <a:rPr lang="en-US" altLang="en-US" sz="3600" dirty="0">
                <a:ea typeface="MS PGothic" charset="-128"/>
              </a:rPr>
              <a:t>already </a:t>
            </a:r>
            <a:r>
              <a:rPr lang="en-US" altLang="en-US" sz="3600" dirty="0" smtClean="0">
                <a:ea typeface="MS PGothic" charset="-128"/>
              </a:rPr>
              <a:t>and 1 hope or questions you have for this workshop </a:t>
            </a:r>
            <a:endParaRPr lang="en-US" altLang="en-US" sz="3600" dirty="0">
              <a:ea typeface="MS PGothic" charset="-128"/>
            </a:endParaRPr>
          </a:p>
          <a:p>
            <a:pPr>
              <a:defRPr/>
            </a:pPr>
            <a:endParaRPr lang="en-US" altLang="en-US" dirty="0">
              <a:ea typeface="MS PGothic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67326" y="6429375"/>
            <a:ext cx="4086225" cy="2921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CA" smtClean="0"/>
              <a:t>Copyright Natalie Clark 2016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7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7" y="-4363431"/>
            <a:ext cx="11946673" cy="1122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2"/>
          <p:cNvSpPr>
            <a:spLocks noGrp="1"/>
          </p:cNvSpPr>
          <p:nvPr>
            <p:ph type="title" idx="4294967295"/>
          </p:nvPr>
        </p:nvSpPr>
        <p:spPr>
          <a:xfrm>
            <a:off x="579863" y="228600"/>
            <a:ext cx="3779413" cy="1265663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charset="-128"/>
                <a:cs typeface="Tunga" charset="0"/>
              </a:rPr>
              <a:t>What is in your basket? </a:t>
            </a:r>
          </a:p>
        </p:txBody>
      </p:sp>
    </p:spTree>
    <p:extLst>
      <p:ext uri="{BB962C8B-B14F-4D97-AF65-F5344CB8AC3E}">
        <p14:creationId xmlns:p14="http://schemas.microsoft.com/office/powerpoint/2010/main" val="4129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55FBA-5BCD-49DE-9F40-F266256B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Towards Indigenous Wise Practices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54B396-F35E-406C-A9B9-627447E31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"In what ways can Indigenous and anti-colonial field </a:t>
            </a:r>
            <a:r>
              <a:rPr lang="en-US" sz="3600" dirty="0" err="1"/>
              <a:t>practica</a:t>
            </a:r>
            <a:r>
              <a:rPr lang="en-US" sz="3600" dirty="0"/>
              <a:t> and research opportunities become more available to students</a:t>
            </a:r>
            <a:r>
              <a:rPr lang="en-US" sz="3600" dirty="0" smtClean="0"/>
              <a:t>?”</a:t>
            </a:r>
          </a:p>
          <a:p>
            <a:r>
              <a:rPr lang="en-US" sz="3600" dirty="0" smtClean="0"/>
              <a:t>Please provide examples from your own experience of wise or promising practices with respect to Indigenous field and research 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179002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Placeholder 7" descr="IMG_2352.JPG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1" r="18651"/>
          <a:stretch>
            <a:fillRect/>
          </a:stretch>
        </p:blipFill>
        <p:spPr bwMode="auto">
          <a:xfrm>
            <a:off x="4933950" y="0"/>
            <a:ext cx="57340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259" y="122663"/>
            <a:ext cx="4100243" cy="14013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2200" dirty="0">
                <a:ea typeface="MS PGothic" charset="-128"/>
              </a:rPr>
              <a:t/>
            </a:r>
            <a:br>
              <a:rPr lang="en-US" altLang="en-US" sz="2200" dirty="0">
                <a:ea typeface="MS PGothic" charset="-128"/>
              </a:rPr>
            </a:br>
            <a:r>
              <a:rPr lang="en-US" altLang="en-US" sz="2200" dirty="0">
                <a:ea typeface="MS PGothic" charset="-128"/>
              </a:rPr>
              <a:t/>
            </a:r>
            <a:br>
              <a:rPr lang="en-US" altLang="en-US" sz="2200" dirty="0">
                <a:ea typeface="MS PGothic" charset="-128"/>
              </a:rPr>
            </a:br>
            <a:r>
              <a:rPr lang="en-US" altLang="en-US" sz="2200" dirty="0">
                <a:ea typeface="MS PGothic" charset="-128"/>
              </a:rPr>
              <a:t/>
            </a:r>
            <a:br>
              <a:rPr lang="en-US" altLang="en-US" sz="2200" dirty="0">
                <a:ea typeface="MS PGothic" charset="-128"/>
              </a:rPr>
            </a:br>
            <a:r>
              <a:rPr lang="en-US" altLang="en-US" sz="2200" dirty="0">
                <a:ea typeface="MS PGothic" charset="-128"/>
              </a:rPr>
              <a:t/>
            </a:r>
            <a:br>
              <a:rPr lang="en-US" altLang="en-US" sz="2200" dirty="0">
                <a:ea typeface="MS PGothic" charset="-128"/>
              </a:rPr>
            </a:br>
            <a:r>
              <a:rPr lang="en-US" altLang="en-US" sz="2200" dirty="0">
                <a:ea typeface="MS PGothic" charset="-128"/>
              </a:rPr>
              <a:t/>
            </a:r>
            <a:br>
              <a:rPr lang="en-US" altLang="en-US" sz="2200" dirty="0">
                <a:ea typeface="MS PGothic" charset="-128"/>
              </a:rPr>
            </a:br>
            <a:r>
              <a:rPr lang="en-US" altLang="en-US" sz="2200" dirty="0" smtClean="0">
                <a:ea typeface="MS PGothic" charset="-128"/>
              </a:rPr>
              <a:t/>
            </a:r>
            <a:br>
              <a:rPr lang="en-US" altLang="en-US" sz="2200" dirty="0" smtClean="0">
                <a:ea typeface="MS PGothic" charset="-128"/>
              </a:rPr>
            </a:br>
            <a:r>
              <a:rPr lang="en-US" altLang="en-US" sz="2200" dirty="0">
                <a:ea typeface="MS PGothic" charset="-128"/>
              </a:rPr>
              <a:t/>
            </a:r>
            <a:br>
              <a:rPr lang="en-US" altLang="en-US" sz="2200" dirty="0">
                <a:ea typeface="MS PGothic" charset="-128"/>
              </a:rPr>
            </a:br>
            <a:r>
              <a:rPr lang="en-US" altLang="en-US" sz="2200" dirty="0" smtClean="0">
                <a:ea typeface="MS PGothic" charset="-128"/>
              </a:rPr>
              <a:t>Contact</a:t>
            </a:r>
            <a:r>
              <a:rPr lang="en-US" altLang="en-US" sz="2200" dirty="0">
                <a:ea typeface="MS PGothic" charset="-128"/>
              </a:rPr>
              <a:t>: </a:t>
            </a:r>
            <a:br>
              <a:rPr lang="en-US" altLang="en-US" sz="2200" dirty="0">
                <a:ea typeface="MS PGothic" charset="-128"/>
              </a:rPr>
            </a:br>
            <a:r>
              <a:rPr lang="en-US" altLang="en-US" sz="2200" dirty="0" err="1">
                <a:ea typeface="MS PGothic" charset="-128"/>
              </a:rPr>
              <a:t>nclark@tru.ca</a:t>
            </a:r>
            <a:r>
              <a:rPr lang="en-US" altLang="en-US" sz="2200" dirty="0">
                <a:ea typeface="MS PGothic" charset="-128"/>
              </a:rPr>
              <a:t/>
            </a:r>
            <a:br>
              <a:rPr lang="en-US" altLang="en-US" sz="2200" dirty="0">
                <a:ea typeface="MS PGothic" charset="-128"/>
              </a:rPr>
            </a:br>
            <a:r>
              <a:rPr lang="en-US" altLang="en-US" sz="2200" dirty="0">
                <a:ea typeface="MS PGothic" charset="-128"/>
              </a:rPr>
              <a:t/>
            </a:r>
            <a:br>
              <a:rPr lang="en-US" altLang="en-US" sz="2200" dirty="0">
                <a:ea typeface="MS PGothic" charset="-128"/>
              </a:rPr>
            </a:br>
            <a:endParaRPr lang="en-US" altLang="en-US" sz="2200" dirty="0">
              <a:ea typeface="MS PGothic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1" y="3587262"/>
            <a:ext cx="4632326" cy="26611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i="1" dirty="0"/>
              <a:t>Walking I am listening to a deeper way. Suddenly all my ancestors are behind me. Be still, they say. Watch and listen. You are the result of the love of thousands.</a:t>
            </a:r>
          </a:p>
          <a:p>
            <a:pPr algn="ctr">
              <a:defRPr/>
            </a:pPr>
            <a:r>
              <a:rPr lang="en-US" i="1" dirty="0"/>
              <a:t>Linda Hogan</a:t>
            </a:r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52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E61841E-529C-460F-9104-B325E4AFD0FD}"/>
              </a:ext>
            </a:extLst>
          </p:cNvPr>
          <p:cNvSpPr/>
          <p:nvPr/>
        </p:nvSpPr>
        <p:spPr>
          <a:xfrm>
            <a:off x="1307042" y="4750593"/>
            <a:ext cx="9577917" cy="1512623"/>
          </a:xfrm>
          <a:prstGeom prst="roundRect">
            <a:avLst/>
          </a:prstGeom>
          <a:solidFill>
            <a:srgbClr val="C890C4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en-US" sz="2400" dirty="0"/>
          </a:p>
        </p:txBody>
      </p:sp>
      <p:sp>
        <p:nvSpPr>
          <p:cNvPr id="52226" name="TextBox 1">
            <a:extLst>
              <a:ext uri="{FF2B5EF4-FFF2-40B4-BE49-F238E27FC236}">
                <a16:creationId xmlns:a16="http://schemas.microsoft.com/office/drawing/2014/main" xmlns="" id="{AF86084E-6CD4-4B73-934D-1CEA429FD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955" y="4999071"/>
            <a:ext cx="24354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/>
            <a:r>
              <a:rPr lang="en-US" altLang="en-US" sz="2000" b="1" dirty="0"/>
              <a:t>Dr. Julie </a:t>
            </a:r>
            <a:r>
              <a:rPr lang="en-US" altLang="en-US" sz="2000" b="1" dirty="0" err="1"/>
              <a:t>Drolet</a:t>
            </a:r>
            <a:r>
              <a:rPr lang="en-US" altLang="en-US" sz="2000" b="1" dirty="0"/>
              <a:t> </a:t>
            </a:r>
          </a:p>
          <a:p>
            <a:pPr algn="ctr"/>
            <a:r>
              <a:rPr lang="en-US" altLang="en-US" sz="2000" i="1" dirty="0"/>
              <a:t>Project Director</a:t>
            </a:r>
          </a:p>
          <a:p>
            <a:pPr algn="ctr"/>
            <a:r>
              <a:rPr lang="en-US" altLang="en-US" sz="2000" u="sng" dirty="0"/>
              <a:t>jdrolet@ucalgary.ca</a:t>
            </a:r>
          </a:p>
        </p:txBody>
      </p:sp>
      <p:sp>
        <p:nvSpPr>
          <p:cNvPr id="52233" name="TextBox 10">
            <a:extLst>
              <a:ext uri="{FF2B5EF4-FFF2-40B4-BE49-F238E27FC236}">
                <a16:creationId xmlns:a16="http://schemas.microsoft.com/office/drawing/2014/main" xmlns="" id="{B991DAF9-BF05-4C57-81A1-CD882B99E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722" y="941308"/>
            <a:ext cx="61045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/>
            <a:r>
              <a:rPr lang="en-US" altLang="en-US" sz="2800" dirty="0"/>
              <a:t>For more information </a:t>
            </a:r>
          </a:p>
          <a:p>
            <a:pPr algn="ctr"/>
            <a:r>
              <a:rPr lang="en-US" altLang="en-US" sz="2800" dirty="0"/>
              <a:t>about the partnership please contact:</a:t>
            </a:r>
          </a:p>
          <a:p>
            <a:pPr algn="ctr"/>
            <a:r>
              <a:rPr lang="en-US" altLang="en-US" sz="2800" dirty="0">
                <a:hlinkClick r:id="rId3"/>
              </a:rPr>
              <a:t>tfelproject@gmail.com</a:t>
            </a:r>
            <a:endParaRPr lang="en-US" altLang="en-US" sz="2800" dirty="0"/>
          </a:p>
          <a:p>
            <a:pPr algn="ctr"/>
            <a:endParaRPr lang="en-US" alt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C2AC98-CAC2-4BA4-A79C-E63BCA294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570" y="2640949"/>
            <a:ext cx="2478860" cy="177369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Dividend">
  <a:themeElements>
    <a:clrScheme name="Custom 7">
      <a:dk1>
        <a:srgbClr val="595959"/>
      </a:dk1>
      <a:lt1>
        <a:srgbClr val="FFFFFF"/>
      </a:lt1>
      <a:dk2>
        <a:srgbClr val="3D3D3D"/>
      </a:dk2>
      <a:lt2>
        <a:srgbClr val="9ED8CF"/>
      </a:lt2>
      <a:accent1>
        <a:srgbClr val="255E74"/>
      </a:accent1>
      <a:accent2>
        <a:srgbClr val="E379AC"/>
      </a:accent2>
      <a:accent3>
        <a:srgbClr val="9E296B"/>
      </a:accent3>
      <a:accent4>
        <a:srgbClr val="9ED8CF"/>
      </a:accent4>
      <a:accent5>
        <a:srgbClr val="388DAE"/>
      </a:accent5>
      <a:accent6>
        <a:srgbClr val="F6DEEB"/>
      </a:accent6>
      <a:hlink>
        <a:srgbClr val="D45B9F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9FD91F45849047B84765448ADCAE8F" ma:contentTypeVersion="6" ma:contentTypeDescription="Create a new document." ma:contentTypeScope="" ma:versionID="5c5f3f4edeae708c0d7a72d7662273f1">
  <xsd:schema xmlns:xsd="http://www.w3.org/2001/XMLSchema" xmlns:xs="http://www.w3.org/2001/XMLSchema" xmlns:p="http://schemas.microsoft.com/office/2006/metadata/properties" xmlns:ns2="7674b742-b633-4934-b335-fd4c7fd1ff78" xmlns:ns3="56fced53-facf-48d4-8934-67c9a2ab71e8" targetNamespace="http://schemas.microsoft.com/office/2006/metadata/properties" ma:root="true" ma:fieldsID="03e9347b6d5e4a569a777e5e36fb86e0" ns2:_="" ns3:_="">
    <xsd:import namespace="7674b742-b633-4934-b335-fd4c7fd1ff78"/>
    <xsd:import namespace="56fced53-facf-48d4-8934-67c9a2ab7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4b742-b633-4934-b335-fd4c7fd1ff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ced53-facf-48d4-8934-67c9a2ab7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00451D-9ED6-4022-8BAC-85F16BDAC8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8478C0-0BAA-49A3-BB3D-3703CC98C79B}">
  <ds:schemaRefs>
    <ds:schemaRef ds:uri="http://schemas.microsoft.com/office/2006/metadata/properties"/>
    <ds:schemaRef ds:uri="9a0a9f27-f4c4-412e-87ca-ee52edaa55b8"/>
    <ds:schemaRef ds:uri="http://purl.org/dc/terms/"/>
    <ds:schemaRef ds:uri="http://purl.org/dc/dcmitype/"/>
    <ds:schemaRef ds:uri="http://schemas.microsoft.com/office/2006/documentManagement/types"/>
    <ds:schemaRef ds:uri="d480f07e-724b-4e2c-b174-e15ab6b500ab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762EB95-5470-4D49-8B3C-8323904D7580}"/>
</file>

<file path=docProps/app.xml><?xml version="1.0" encoding="utf-8"?>
<Properties xmlns="http://schemas.openxmlformats.org/officeDocument/2006/extended-properties" xmlns:vt="http://schemas.openxmlformats.org/officeDocument/2006/docPropsVTypes">
  <TotalTime>19328</TotalTime>
  <Words>480</Words>
  <Application>Microsoft Macintosh PowerPoint</Application>
  <PresentationFormat>Widescreen</PresentationFormat>
  <Paragraphs>38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 Unicode MS</vt:lpstr>
      <vt:lpstr>Gill Sans MT</vt:lpstr>
      <vt:lpstr>MS PGothic</vt:lpstr>
      <vt:lpstr>ＭＳ Ｐゴシック</vt:lpstr>
      <vt:lpstr>Trebuchet MS</vt:lpstr>
      <vt:lpstr>Tunga</vt:lpstr>
      <vt:lpstr>휴먼매직체</vt:lpstr>
      <vt:lpstr>Arial</vt:lpstr>
      <vt:lpstr>Calibri</vt:lpstr>
      <vt:lpstr>Wingdings 2</vt:lpstr>
      <vt:lpstr>Dividend</vt:lpstr>
      <vt:lpstr>Virtual Field Summit  Transforming the Field Education Landscape (TFEL)  the challenges </vt:lpstr>
      <vt:lpstr>Acknowledgments</vt:lpstr>
      <vt:lpstr>Activity: grounding in here &amp; now</vt:lpstr>
      <vt:lpstr>setting the circle – relational knowing</vt:lpstr>
      <vt:lpstr>What is in your basket? </vt:lpstr>
      <vt:lpstr>Towards Indigenous Wise Practices </vt:lpstr>
      <vt:lpstr>       Contact:  nclark@tru.ca  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THE CHALLENGES New Insights and INNOVATIONS IN FIELD EDUCATION the challenges</dc:title>
  <dc:creator>Andrea Rosenberger</dc:creator>
  <cp:lastModifiedBy>Microsoft Office User</cp:lastModifiedBy>
  <cp:revision>84</cp:revision>
  <dcterms:created xsi:type="dcterms:W3CDTF">2020-06-10T23:39:28Z</dcterms:created>
  <dcterms:modified xsi:type="dcterms:W3CDTF">2020-07-14T15:22:31Z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0x0101001D9FD91F45849047B84765448ADCAE8F</vt:lpwstr>
  </property>
</Properties>
</file>