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9" r:id="rId3"/>
    <p:sldId id="301" r:id="rId4"/>
    <p:sldId id="270" r:id="rId5"/>
    <p:sldId id="310" r:id="rId6"/>
    <p:sldId id="312" r:id="rId7"/>
    <p:sldId id="309" r:id="rId8"/>
    <p:sldId id="311" r:id="rId9"/>
    <p:sldId id="304" r:id="rId10"/>
    <p:sldId id="305" r:id="rId11"/>
    <p:sldId id="271" r:id="rId12"/>
    <p:sldId id="272" r:id="rId13"/>
    <p:sldId id="276" r:id="rId14"/>
    <p:sldId id="275" r:id="rId15"/>
    <p:sldId id="274" r:id="rId16"/>
    <p:sldId id="273" r:id="rId17"/>
    <p:sldId id="278" r:id="rId18"/>
    <p:sldId id="279" r:id="rId19"/>
    <p:sldId id="281" r:id="rId20"/>
    <p:sldId id="282" r:id="rId21"/>
    <p:sldId id="283" r:id="rId22"/>
    <p:sldId id="284" r:id="rId23"/>
    <p:sldId id="313" r:id="rId24"/>
    <p:sldId id="280" r:id="rId25"/>
    <p:sldId id="285" r:id="rId26"/>
    <p:sldId id="306" r:id="rId27"/>
    <p:sldId id="308" r:id="rId28"/>
    <p:sldId id="307" r:id="rId29"/>
    <p:sldId id="303"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79AC"/>
    <a:srgbClr val="F7AF7A"/>
    <a:srgbClr val="C890C4"/>
    <a:srgbClr val="CFA8F6"/>
    <a:srgbClr val="F3B291"/>
    <a:srgbClr val="9ED8CF"/>
    <a:srgbClr val="6F5BA5"/>
    <a:srgbClr val="DB5193"/>
    <a:srgbClr val="D32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2" autoAdjust="0"/>
    <p:restoredTop sz="94660"/>
  </p:normalViewPr>
  <p:slideViewPr>
    <p:cSldViewPr snapToGrid="0">
      <p:cViewPr varScale="1">
        <p:scale>
          <a:sx n="114" d="100"/>
          <a:sy n="114" d="100"/>
        </p:scale>
        <p:origin x="368"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17D58-E6B7-4D51-9EFC-9A8A8A91C16D}" type="datetimeFigureOut">
              <a:rPr lang="en-US" smtClean="0"/>
              <a:t>7/8/20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263EF-7EE9-4714-B2B4-9808936AF108}" type="slidenum">
              <a:rPr lang="en-US" smtClean="0"/>
              <a:t>‹#›</a:t>
            </a:fld>
            <a:endParaRPr lang="en-US"/>
          </a:p>
        </p:txBody>
      </p:sp>
    </p:spTree>
    <p:extLst>
      <p:ext uri="{BB962C8B-B14F-4D97-AF65-F5344CB8AC3E}">
        <p14:creationId xmlns:p14="http://schemas.microsoft.com/office/powerpoint/2010/main" val="11898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F4E390CA-4FEC-40F5-9FDE-86459AC3F28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2615343-8B6C-43AD-B626-0BACE2B82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1" name="Slide Number Placeholder 3">
            <a:extLst>
              <a:ext uri="{FF2B5EF4-FFF2-40B4-BE49-F238E27FC236}">
                <a16:creationId xmlns:a16="http://schemas.microsoft.com/office/drawing/2014/main" id="{4DE81D06-9E73-432E-A212-F22D9374F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fld id="{28291DE8-47B7-4B52-8216-E3A3DD9F7832}"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5956137"/>
            <a:ext cx="2844800" cy="365125"/>
          </a:xfrm>
        </p:spPr>
        <p:txBody>
          <a:bodyPr/>
          <a:lstStyle>
            <a:lvl1pPr>
              <a:defRPr sz="1600">
                <a:solidFill>
                  <a:schemeClr val="accent1">
                    <a:lumMod val="75000"/>
                    <a:lumOff val="25000"/>
                  </a:schemeClr>
                </a:solidFill>
              </a:defRPr>
            </a:lvl1pPr>
          </a:lstStyle>
          <a:p>
            <a:fld id="{B61BEF0D-F0BB-DE4B-95CE-6DB70DBA9567}" type="datetimeFigureOut">
              <a:rPr lang="en-US" smtClean="0"/>
              <a:pPr/>
              <a:t>7/8/20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9" name="Picture 8" descr="A drawing of a person&#10;&#10;Description automatically generated">
            <a:extLst>
              <a:ext uri="{FF2B5EF4-FFF2-40B4-BE49-F238E27FC236}">
                <a16:creationId xmlns:a16="http://schemas.microsoft.com/office/drawing/2014/main" id="{B6B6C2ED-F9D9-4EF8-B641-D7D633377087}"/>
              </a:ext>
            </a:extLst>
          </p:cNvPr>
          <p:cNvPicPr>
            <a:picLocks noChangeAspect="1"/>
          </p:cNvPicPr>
          <p:nvPr userDrawn="1"/>
        </p:nvPicPr>
        <p:blipFill>
          <a:blip r:embed="rId2"/>
          <a:stretch>
            <a:fillRect/>
          </a:stretch>
        </p:blipFill>
        <p:spPr>
          <a:xfrm>
            <a:off x="528636" y="5951811"/>
            <a:ext cx="2105025" cy="4672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7/8/20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41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7/8/20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7/8/20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7/8/20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93/bjsw/bct184" TargetMode="External"/><Relationship Id="rId2" Type="http://schemas.openxmlformats.org/officeDocument/2006/relationships/hyperlink" Target="https://doi.org/10.1080/02615479.2018.1481203" TargetMode="External"/><Relationship Id="rId1" Type="http://schemas.openxmlformats.org/officeDocument/2006/relationships/slideLayout" Target="../slideLayouts/slideLayout2.xml"/><Relationship Id="rId5" Type="http://schemas.openxmlformats.org/officeDocument/2006/relationships/hyperlink" Target="http://digitalstorytelling.coe.uh.edu/index.html" TargetMode="External"/><Relationship Id="rId4" Type="http://schemas.openxmlformats.org/officeDocument/2006/relationships/hyperlink" Target="http://www.portal.unesco.org/ci/en/files/25679/11970268041poverty_en.pdf/poverty_en.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nstdeni@ucalgary.ca" TargetMode="External"/><Relationship Id="rId2" Type="http://schemas.openxmlformats.org/officeDocument/2006/relationships/hyperlink" Target="mailto:cwalsh@ucalgary.c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felproject@gmail.com" TargetMode="External"/><Relationship Id="rId2" Type="http://schemas.openxmlformats.org/officeDocument/2006/relationships/hyperlink" Target="mailto:tfelresearch@gmail.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tfelproject@gmail.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A6CA9-521B-45DD-BD43-C10C2A47C8BF}"/>
              </a:ext>
            </a:extLst>
          </p:cNvPr>
          <p:cNvSpPr>
            <a:spLocks noGrp="1"/>
          </p:cNvSpPr>
          <p:nvPr>
            <p:ph type="ctrTitle" idx="4294967295"/>
          </p:nvPr>
        </p:nvSpPr>
        <p:spPr>
          <a:xfrm>
            <a:off x="581191" y="2552700"/>
            <a:ext cx="11107225" cy="3092726"/>
          </a:xfrm>
        </p:spPr>
        <p:txBody>
          <a:bodyPr>
            <a:noAutofit/>
          </a:bodyPr>
          <a:lstStyle/>
          <a:p>
            <a:pPr algn="ctr"/>
            <a:r>
              <a:rPr lang="en-US" sz="4000" b="1" dirty="0">
                <a:solidFill>
                  <a:schemeClr val="accent1"/>
                </a:solidFill>
              </a:rPr>
              <a:t>Virtual Field Summit</a:t>
            </a:r>
            <a:br>
              <a:rPr lang="en-US" sz="4000" b="1" dirty="0">
                <a:solidFill>
                  <a:schemeClr val="accent1"/>
                </a:solidFill>
              </a:rPr>
            </a:br>
            <a:br>
              <a:rPr lang="en-US" sz="4000" b="1" dirty="0">
                <a:solidFill>
                  <a:schemeClr val="accent1"/>
                </a:solidFill>
              </a:rPr>
            </a:br>
            <a:r>
              <a:rPr lang="en-US" sz="4000" b="1" dirty="0">
                <a:solidFill>
                  <a:schemeClr val="accent1"/>
                </a:solidFill>
              </a:rPr>
              <a:t>Articulating Transformation in Field Education and Research Through Digital Storytelling</a:t>
            </a:r>
            <a:br>
              <a:rPr lang="en-US" sz="4000" b="1" dirty="0">
                <a:solidFill>
                  <a:schemeClr val="accent1"/>
                </a:solidFill>
              </a:rPr>
            </a:br>
            <a:br>
              <a:rPr lang="en-US" sz="4000" b="1" dirty="0">
                <a:solidFill>
                  <a:schemeClr val="accent1"/>
                </a:solidFill>
              </a:rPr>
            </a:br>
            <a:r>
              <a:rPr lang="en-US" sz="5400" b="1" dirty="0"/>
              <a:t>the challenges </a:t>
            </a:r>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2"/>
          <a:stretch>
            <a:fillRect/>
          </a:stretch>
        </p:blipFill>
        <p:spPr>
          <a:xfrm>
            <a:off x="4592212" y="563444"/>
            <a:ext cx="2762250" cy="649130"/>
          </a:xfrm>
          <a:prstGeom prst="rect">
            <a:avLst/>
          </a:prstGeom>
        </p:spPr>
      </p:pic>
      <p:sp>
        <p:nvSpPr>
          <p:cNvPr id="7" name="TextBox 6">
            <a:extLst>
              <a:ext uri="{FF2B5EF4-FFF2-40B4-BE49-F238E27FC236}">
                <a16:creationId xmlns:a16="http://schemas.microsoft.com/office/drawing/2014/main" id="{E2A43425-053C-4A67-9E1B-416596CC8033}"/>
              </a:ext>
            </a:extLst>
          </p:cNvPr>
          <p:cNvSpPr txBox="1"/>
          <p:nvPr/>
        </p:nvSpPr>
        <p:spPr>
          <a:xfrm>
            <a:off x="2516113" y="3946626"/>
            <a:ext cx="7237379" cy="2246769"/>
          </a:xfrm>
          <a:prstGeom prst="rect">
            <a:avLst/>
          </a:prstGeom>
          <a:noFill/>
        </p:spPr>
        <p:txBody>
          <a:bodyPr wrap="square" rtlCol="0">
            <a:spAutoFit/>
          </a:bodyPr>
          <a:lstStyle/>
          <a:p>
            <a:pPr algn="ctr"/>
            <a:endParaRPr lang="en-US" sz="2000" dirty="0">
              <a:solidFill>
                <a:schemeClr val="tx2"/>
              </a:solidFill>
            </a:endParaRPr>
          </a:p>
          <a:p>
            <a:pPr algn="ctr"/>
            <a:endParaRPr lang="en-US" sz="2000" dirty="0">
              <a:solidFill>
                <a:schemeClr val="tx2"/>
              </a:solidFill>
            </a:endParaRPr>
          </a:p>
          <a:p>
            <a:pPr algn="ctr"/>
            <a:r>
              <a:rPr lang="en-US" sz="2000" dirty="0">
                <a:solidFill>
                  <a:schemeClr val="tx2"/>
                </a:solidFill>
              </a:rPr>
              <a:t>Christine A. Walsh, PhD, Professor</a:t>
            </a:r>
          </a:p>
          <a:p>
            <a:pPr algn="ctr"/>
            <a:r>
              <a:rPr lang="en-US" sz="2000" dirty="0">
                <a:solidFill>
                  <a:schemeClr val="tx2"/>
                </a:solidFill>
              </a:rPr>
              <a:t>Natalie St-Denis, PhD(c)</a:t>
            </a:r>
          </a:p>
          <a:p>
            <a:pPr algn="ctr"/>
            <a:r>
              <a:rPr lang="en-US" sz="2000" dirty="0">
                <a:solidFill>
                  <a:schemeClr val="tx2"/>
                </a:solidFill>
              </a:rPr>
              <a:t>Alison </a:t>
            </a:r>
            <a:r>
              <a:rPr lang="en-US" sz="2000" dirty="0" err="1">
                <a:solidFill>
                  <a:schemeClr val="tx2"/>
                </a:solidFill>
              </a:rPr>
              <a:t>Grittner</a:t>
            </a:r>
            <a:r>
              <a:rPr lang="en-US" sz="2000" dirty="0">
                <a:solidFill>
                  <a:schemeClr val="tx2"/>
                </a:solidFill>
              </a:rPr>
              <a:t>, PhD student</a:t>
            </a:r>
          </a:p>
          <a:p>
            <a:pPr algn="ctr"/>
            <a:r>
              <a:rPr lang="en-US" sz="2000" dirty="0">
                <a:solidFill>
                  <a:schemeClr val="tx2"/>
                </a:solidFill>
              </a:rPr>
              <a:t>Faculty of Social Work, University of Calgary</a:t>
            </a:r>
          </a:p>
          <a:p>
            <a:pPr algn="ctr"/>
            <a:r>
              <a:rPr lang="en-US" sz="2000" dirty="0">
                <a:solidFill>
                  <a:schemeClr val="tx2"/>
                </a:solidFill>
              </a:rPr>
              <a:t>July, 14, 2020</a:t>
            </a:r>
          </a:p>
        </p:txBody>
      </p:sp>
    </p:spTree>
    <p:extLst>
      <p:ext uri="{BB962C8B-B14F-4D97-AF65-F5344CB8AC3E}">
        <p14:creationId xmlns:p14="http://schemas.microsoft.com/office/powerpoint/2010/main" val="13143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B4CE-A7ED-4941-BECC-2183C6995247}"/>
              </a:ext>
            </a:extLst>
          </p:cNvPr>
          <p:cNvSpPr>
            <a:spLocks noGrp="1"/>
          </p:cNvSpPr>
          <p:nvPr>
            <p:ph type="title"/>
          </p:nvPr>
        </p:nvSpPr>
        <p:spPr/>
        <p:txBody>
          <a:bodyPr/>
          <a:lstStyle/>
          <a:p>
            <a:r>
              <a:rPr lang="en-US" dirty="0"/>
              <a:t>Alison’s Story</a:t>
            </a:r>
          </a:p>
        </p:txBody>
      </p:sp>
      <p:sp>
        <p:nvSpPr>
          <p:cNvPr id="3" name="Content Placeholder 2">
            <a:extLst>
              <a:ext uri="{FF2B5EF4-FFF2-40B4-BE49-F238E27FC236}">
                <a16:creationId xmlns:a16="http://schemas.microsoft.com/office/drawing/2014/main" id="{2FA5958E-B631-1547-BD29-95E873DC3A09}"/>
              </a:ext>
            </a:extLst>
          </p:cNvPr>
          <p:cNvSpPr>
            <a:spLocks noGrp="1"/>
          </p:cNvSpPr>
          <p:nvPr>
            <p:ph idx="1"/>
          </p:nvPr>
        </p:nvSpPr>
        <p:spPr>
          <a:xfrm>
            <a:off x="581193" y="2180496"/>
            <a:ext cx="3250028" cy="3678303"/>
          </a:xfrm>
        </p:spPr>
        <p:txBody>
          <a:bodyPr/>
          <a:lstStyle/>
          <a:p>
            <a:r>
              <a:rPr lang="en-US" dirty="0"/>
              <a:t>Co-Creating Spatial Justice With Canadian Sex Workers</a:t>
            </a:r>
          </a:p>
        </p:txBody>
      </p:sp>
      <p:pic>
        <p:nvPicPr>
          <p:cNvPr id="7" name="Picture 6">
            <a:extLst>
              <a:ext uri="{FF2B5EF4-FFF2-40B4-BE49-F238E27FC236}">
                <a16:creationId xmlns:a16="http://schemas.microsoft.com/office/drawing/2014/main" id="{4C047FA8-EF8D-F846-B434-EF10AD7C69B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53048" y="1805651"/>
            <a:ext cx="6792316" cy="5052349"/>
          </a:xfrm>
          <a:prstGeom prst="rect">
            <a:avLst/>
          </a:prstGeom>
        </p:spPr>
      </p:pic>
    </p:spTree>
    <p:extLst>
      <p:ext uri="{BB962C8B-B14F-4D97-AF65-F5344CB8AC3E}">
        <p14:creationId xmlns:p14="http://schemas.microsoft.com/office/powerpoint/2010/main" val="1263804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BA6-13FD-F442-91DB-21502A592C8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78865A89-ED59-7A41-8578-3135A29DEC29}"/>
              </a:ext>
            </a:extLst>
          </p:cNvPr>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=LVKeO5IIR_A</a:t>
            </a:r>
          </a:p>
        </p:txBody>
      </p:sp>
    </p:spTree>
    <p:extLst>
      <p:ext uri="{BB962C8B-B14F-4D97-AF65-F5344CB8AC3E}">
        <p14:creationId xmlns:p14="http://schemas.microsoft.com/office/powerpoint/2010/main" val="208118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FBF2-9069-254F-85DD-4947514B620C}"/>
              </a:ext>
            </a:extLst>
          </p:cNvPr>
          <p:cNvSpPr>
            <a:spLocks noGrp="1"/>
          </p:cNvSpPr>
          <p:nvPr>
            <p:ph type="title"/>
          </p:nvPr>
        </p:nvSpPr>
        <p:spPr/>
        <p:txBody>
          <a:bodyPr>
            <a:normAutofit/>
          </a:bodyPr>
          <a:lstStyle/>
          <a:p>
            <a:r>
              <a:rPr lang="en-US" dirty="0"/>
              <a:t>Step 1: Develop your Ideas </a:t>
            </a:r>
          </a:p>
        </p:txBody>
      </p:sp>
      <p:sp>
        <p:nvSpPr>
          <p:cNvPr id="3" name="Content Placeholder 2">
            <a:extLst>
              <a:ext uri="{FF2B5EF4-FFF2-40B4-BE49-F238E27FC236}">
                <a16:creationId xmlns:a16="http://schemas.microsoft.com/office/drawing/2014/main" id="{687C2D02-C9C2-274C-B537-6073F86F1CE0}"/>
              </a:ext>
            </a:extLst>
          </p:cNvPr>
          <p:cNvSpPr>
            <a:spLocks noGrp="1"/>
          </p:cNvSpPr>
          <p:nvPr>
            <p:ph idx="1"/>
          </p:nvPr>
        </p:nvSpPr>
        <p:spPr/>
        <p:txBody>
          <a:bodyPr>
            <a:normAutofit/>
          </a:bodyPr>
          <a:lstStyle/>
          <a:p>
            <a:pPr lvl="1"/>
            <a:r>
              <a:rPr lang="en-US" sz="2800" dirty="0"/>
              <a:t>What do you hope to convey through your story?</a:t>
            </a:r>
            <a:endParaRPr lang="en-CA" sz="2800" dirty="0"/>
          </a:p>
          <a:p>
            <a:pPr lvl="1"/>
            <a:r>
              <a:rPr lang="en-GB" sz="2800" dirty="0"/>
              <a:t>What makes the story unique? </a:t>
            </a:r>
          </a:p>
          <a:p>
            <a:pPr lvl="1"/>
            <a:r>
              <a:rPr lang="en-GB" sz="2800" dirty="0"/>
              <a:t>What ideas will have an impact on your audience?</a:t>
            </a:r>
          </a:p>
          <a:p>
            <a:pPr lvl="1"/>
            <a:r>
              <a:rPr lang="en-GB" sz="2800" dirty="0"/>
              <a:t>What technologies can help convey this story?</a:t>
            </a:r>
          </a:p>
          <a:p>
            <a:pPr lvl="1"/>
            <a:r>
              <a:rPr lang="en-GB" sz="2800" dirty="0"/>
              <a:t>What technologies can help you portray your story? </a:t>
            </a:r>
            <a:endParaRPr lang="en-CA" sz="2800" dirty="0"/>
          </a:p>
          <a:p>
            <a:pPr marL="0" indent="0">
              <a:buNone/>
            </a:pPr>
            <a:endParaRPr lang="en-CA" dirty="0"/>
          </a:p>
        </p:txBody>
      </p:sp>
    </p:spTree>
    <p:extLst>
      <p:ext uri="{BB962C8B-B14F-4D97-AF65-F5344CB8AC3E}">
        <p14:creationId xmlns:p14="http://schemas.microsoft.com/office/powerpoint/2010/main" val="390213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FBF2-9069-254F-85DD-4947514B620C}"/>
              </a:ext>
            </a:extLst>
          </p:cNvPr>
          <p:cNvSpPr>
            <a:spLocks noGrp="1"/>
          </p:cNvSpPr>
          <p:nvPr>
            <p:ph type="title"/>
          </p:nvPr>
        </p:nvSpPr>
        <p:spPr/>
        <p:txBody>
          <a:bodyPr/>
          <a:lstStyle/>
          <a:p>
            <a:r>
              <a:rPr lang="en-US" dirty="0"/>
              <a:t>Step 2: Plan</a:t>
            </a:r>
          </a:p>
        </p:txBody>
      </p:sp>
      <p:sp>
        <p:nvSpPr>
          <p:cNvPr id="3" name="Content Placeholder 2">
            <a:extLst>
              <a:ext uri="{FF2B5EF4-FFF2-40B4-BE49-F238E27FC236}">
                <a16:creationId xmlns:a16="http://schemas.microsoft.com/office/drawing/2014/main" id="{687C2D02-C9C2-274C-B537-6073F86F1CE0}"/>
              </a:ext>
            </a:extLst>
          </p:cNvPr>
          <p:cNvSpPr>
            <a:spLocks noGrp="1"/>
          </p:cNvSpPr>
          <p:nvPr>
            <p:ph idx="1"/>
          </p:nvPr>
        </p:nvSpPr>
        <p:spPr>
          <a:xfrm>
            <a:off x="1906859" y="2302727"/>
            <a:ext cx="7543800" cy="3886200"/>
          </a:xfrm>
        </p:spPr>
        <p:txBody>
          <a:bodyPr>
            <a:normAutofit lnSpcReduction="10000"/>
          </a:bodyPr>
          <a:lstStyle/>
          <a:p>
            <a:pPr marL="0" indent="0">
              <a:buNone/>
            </a:pPr>
            <a:r>
              <a:rPr lang="en-GB" b="1" dirty="0"/>
              <a:t> </a:t>
            </a:r>
            <a:endParaRPr lang="en-CA" sz="2400" dirty="0"/>
          </a:p>
          <a:p>
            <a:r>
              <a:rPr lang="en-GB" sz="3200" dirty="0"/>
              <a:t>Review your digital story ideas</a:t>
            </a:r>
          </a:p>
          <a:p>
            <a:r>
              <a:rPr lang="en-GB" sz="3200" dirty="0"/>
              <a:t>Develop a plan for completing the story  </a:t>
            </a:r>
            <a:endParaRPr lang="en-CA" sz="3200" dirty="0"/>
          </a:p>
          <a:p>
            <a:pPr lvl="1"/>
            <a:r>
              <a:rPr lang="en-GB" sz="2400" dirty="0"/>
              <a:t>Set goals for your planning process; </a:t>
            </a:r>
          </a:p>
          <a:p>
            <a:pPr lvl="1"/>
            <a:r>
              <a:rPr lang="en-GB" sz="2400" dirty="0"/>
              <a:t>Establish timelines to develop your outline, find tools and resources;</a:t>
            </a:r>
          </a:p>
          <a:p>
            <a:pPr lvl="1"/>
            <a:r>
              <a:rPr lang="en-GB" sz="2400" dirty="0"/>
              <a:t>Track your progress-- record your successes and challenges. </a:t>
            </a:r>
            <a:endParaRPr lang="en-CA" sz="2400" dirty="0"/>
          </a:p>
          <a:p>
            <a:endParaRPr lang="en-US" dirty="0"/>
          </a:p>
        </p:txBody>
      </p:sp>
    </p:spTree>
    <p:extLst>
      <p:ext uri="{BB962C8B-B14F-4D97-AF65-F5344CB8AC3E}">
        <p14:creationId xmlns:p14="http://schemas.microsoft.com/office/powerpoint/2010/main" val="157029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FBF2-9069-254F-85DD-4947514B620C}"/>
              </a:ext>
            </a:extLst>
          </p:cNvPr>
          <p:cNvSpPr>
            <a:spLocks noGrp="1"/>
          </p:cNvSpPr>
          <p:nvPr>
            <p:ph type="title"/>
          </p:nvPr>
        </p:nvSpPr>
        <p:spPr/>
        <p:txBody>
          <a:bodyPr>
            <a:normAutofit/>
          </a:bodyPr>
          <a:lstStyle/>
          <a:p>
            <a:r>
              <a:rPr lang="en-US" dirty="0"/>
              <a:t>Step 3: Create the script</a:t>
            </a:r>
          </a:p>
        </p:txBody>
      </p:sp>
      <p:sp>
        <p:nvSpPr>
          <p:cNvPr id="3" name="Content Placeholder 2">
            <a:extLst>
              <a:ext uri="{FF2B5EF4-FFF2-40B4-BE49-F238E27FC236}">
                <a16:creationId xmlns:a16="http://schemas.microsoft.com/office/drawing/2014/main" id="{687C2D02-C9C2-274C-B537-6073F86F1CE0}"/>
              </a:ext>
            </a:extLst>
          </p:cNvPr>
          <p:cNvSpPr>
            <a:spLocks noGrp="1"/>
          </p:cNvSpPr>
          <p:nvPr>
            <p:ph idx="1"/>
          </p:nvPr>
        </p:nvSpPr>
        <p:spPr/>
        <p:txBody>
          <a:bodyPr>
            <a:normAutofit/>
          </a:bodyPr>
          <a:lstStyle/>
          <a:p>
            <a:pPr marL="0" indent="0">
              <a:buNone/>
            </a:pPr>
            <a:endParaRPr lang="en-CA" dirty="0"/>
          </a:p>
          <a:p>
            <a:r>
              <a:rPr lang="en-GB" sz="2800" dirty="0"/>
              <a:t>Create a detailed script for the story.</a:t>
            </a:r>
          </a:p>
          <a:p>
            <a:r>
              <a:rPr lang="en-GB" sz="2800" dirty="0"/>
              <a:t>You will need a script of roughly 500-600 words to create a 4-5-minute video.</a:t>
            </a:r>
          </a:p>
          <a:p>
            <a:r>
              <a:rPr lang="en-GB" sz="2800" dirty="0"/>
              <a:t>Your ‘voice’ is important. Ensure the language you choose effectively and evocatively conveys the meaning of your story.  </a:t>
            </a:r>
            <a:endParaRPr lang="en-US" sz="2800" dirty="0"/>
          </a:p>
        </p:txBody>
      </p:sp>
    </p:spTree>
    <p:extLst>
      <p:ext uri="{BB962C8B-B14F-4D97-AF65-F5344CB8AC3E}">
        <p14:creationId xmlns:p14="http://schemas.microsoft.com/office/powerpoint/2010/main" val="28153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FBF2-9069-254F-85DD-4947514B620C}"/>
              </a:ext>
            </a:extLst>
          </p:cNvPr>
          <p:cNvSpPr>
            <a:spLocks noGrp="1"/>
          </p:cNvSpPr>
          <p:nvPr>
            <p:ph type="title"/>
          </p:nvPr>
        </p:nvSpPr>
        <p:spPr/>
        <p:txBody>
          <a:bodyPr/>
          <a:lstStyle/>
          <a:p>
            <a:r>
              <a:rPr lang="en-US" dirty="0"/>
              <a:t>Step 4: Storyboard</a:t>
            </a:r>
          </a:p>
        </p:txBody>
      </p:sp>
      <p:sp>
        <p:nvSpPr>
          <p:cNvPr id="3" name="Content Placeholder 2">
            <a:extLst>
              <a:ext uri="{FF2B5EF4-FFF2-40B4-BE49-F238E27FC236}">
                <a16:creationId xmlns:a16="http://schemas.microsoft.com/office/drawing/2014/main" id="{687C2D02-C9C2-274C-B537-6073F86F1CE0}"/>
              </a:ext>
            </a:extLst>
          </p:cNvPr>
          <p:cNvSpPr>
            <a:spLocks noGrp="1"/>
          </p:cNvSpPr>
          <p:nvPr>
            <p:ph idx="1"/>
          </p:nvPr>
        </p:nvSpPr>
        <p:spPr/>
        <p:txBody>
          <a:bodyPr>
            <a:normAutofit fontScale="85000" lnSpcReduction="20000"/>
          </a:bodyPr>
          <a:lstStyle/>
          <a:p>
            <a:pPr marL="0" indent="0">
              <a:buNone/>
            </a:pPr>
            <a:r>
              <a:rPr lang="en-GB" b="1" dirty="0"/>
              <a:t> </a:t>
            </a:r>
            <a:endParaRPr lang="en-CA" dirty="0"/>
          </a:p>
          <a:p>
            <a:r>
              <a:rPr lang="en-GB" sz="2400" dirty="0"/>
              <a:t>Storyboarding refers to a way of planning for all the things that will appear in the digital story</a:t>
            </a:r>
          </a:p>
          <a:p>
            <a:pPr lvl="1"/>
            <a:r>
              <a:rPr lang="en-GB" sz="2100" dirty="0"/>
              <a:t>music, pictures, words, text, photos, and video. </a:t>
            </a:r>
          </a:p>
          <a:p>
            <a:r>
              <a:rPr lang="en-GB" sz="2400" dirty="0"/>
              <a:t>Helps storytellers picture the entire story from start to finish. </a:t>
            </a:r>
          </a:p>
          <a:p>
            <a:r>
              <a:rPr lang="en-GB" sz="2400" dirty="0"/>
              <a:t>Outlines the order of things and what will appear in the video.</a:t>
            </a:r>
          </a:p>
          <a:p>
            <a:r>
              <a:rPr lang="en-GB" sz="2400" dirty="0"/>
              <a:t>Can inspire new ideas for organization or visual effects, show gaps, and improve the video’s quality. </a:t>
            </a:r>
          </a:p>
          <a:p>
            <a:r>
              <a:rPr lang="en-GB" sz="2400" dirty="0"/>
              <a:t>Think about where you will be filming or recording. What are the challenges you may need to address (e.g., lighting, noise, background).</a:t>
            </a:r>
          </a:p>
          <a:p>
            <a:r>
              <a:rPr lang="en-GB" sz="2400" dirty="0"/>
              <a:t>Can be as simple as sketching out your plans on paper or using computer technologies software programs or apps.</a:t>
            </a:r>
            <a:endParaRPr lang="en-CA" sz="2400" dirty="0"/>
          </a:p>
          <a:p>
            <a:endParaRPr lang="en-US" dirty="0"/>
          </a:p>
        </p:txBody>
      </p:sp>
    </p:spTree>
    <p:extLst>
      <p:ext uri="{BB962C8B-B14F-4D97-AF65-F5344CB8AC3E}">
        <p14:creationId xmlns:p14="http://schemas.microsoft.com/office/powerpoint/2010/main" val="16820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FBF2-9069-254F-85DD-4947514B620C}"/>
              </a:ext>
            </a:extLst>
          </p:cNvPr>
          <p:cNvSpPr>
            <a:spLocks noGrp="1"/>
          </p:cNvSpPr>
          <p:nvPr>
            <p:ph type="title"/>
          </p:nvPr>
        </p:nvSpPr>
        <p:spPr/>
        <p:txBody>
          <a:bodyPr/>
          <a:lstStyle/>
          <a:p>
            <a:r>
              <a:rPr lang="en-US" dirty="0"/>
              <a:t>Step 5: Film and Record</a:t>
            </a:r>
          </a:p>
        </p:txBody>
      </p:sp>
      <p:sp>
        <p:nvSpPr>
          <p:cNvPr id="3" name="Content Placeholder 2">
            <a:extLst>
              <a:ext uri="{FF2B5EF4-FFF2-40B4-BE49-F238E27FC236}">
                <a16:creationId xmlns:a16="http://schemas.microsoft.com/office/drawing/2014/main" id="{687C2D02-C9C2-274C-B537-6073F86F1CE0}"/>
              </a:ext>
            </a:extLst>
          </p:cNvPr>
          <p:cNvSpPr>
            <a:spLocks noGrp="1"/>
          </p:cNvSpPr>
          <p:nvPr>
            <p:ph idx="1"/>
          </p:nvPr>
        </p:nvSpPr>
        <p:spPr/>
        <p:txBody>
          <a:bodyPr>
            <a:noAutofit/>
          </a:bodyPr>
          <a:lstStyle/>
          <a:p>
            <a:r>
              <a:rPr lang="en-US" sz="2400" dirty="0"/>
              <a:t>Digital stories can have different visual and audio options, such as photos, video clips, text on the screen, voices, or a video of the storyteller.</a:t>
            </a:r>
          </a:p>
          <a:p>
            <a:r>
              <a:rPr lang="en-US" sz="2400" dirty="0"/>
              <a:t>These elements add interest to your story and direct attention to certain things.</a:t>
            </a:r>
          </a:p>
          <a:p>
            <a:r>
              <a:rPr lang="en-US" sz="2400" dirty="0"/>
              <a:t>Visual elements can include taking photos and videos, scanning old photos or drawings, and collecting images and materials from other locations. </a:t>
            </a:r>
          </a:p>
          <a:p>
            <a:r>
              <a:rPr lang="en-US" sz="2400" dirty="0"/>
              <a:t>Audio elements can include recording and editing voices and recording or finding music or sound effects.  </a:t>
            </a:r>
          </a:p>
          <a:p>
            <a:r>
              <a:rPr lang="en-US" sz="2400" dirty="0"/>
              <a:t>Know what tools you need and the limits and abilities of your video tools. </a:t>
            </a:r>
          </a:p>
          <a:p>
            <a:r>
              <a:rPr lang="en-US" sz="2400" dirty="0"/>
              <a:t>Be aware of copyright rules: photos, music, or videos you’ve found on the internet may be protected by copyright. Whenever possible create your own.</a:t>
            </a:r>
            <a:endParaRPr lang="en-CA" sz="2400" dirty="0"/>
          </a:p>
        </p:txBody>
      </p:sp>
    </p:spTree>
    <p:extLst>
      <p:ext uri="{BB962C8B-B14F-4D97-AF65-F5344CB8AC3E}">
        <p14:creationId xmlns:p14="http://schemas.microsoft.com/office/powerpoint/2010/main" val="252258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0D19-C2AA-8B46-B4D6-C7CCA7A0F4C5}"/>
              </a:ext>
            </a:extLst>
          </p:cNvPr>
          <p:cNvSpPr>
            <a:spLocks noGrp="1"/>
          </p:cNvSpPr>
          <p:nvPr>
            <p:ph type="title"/>
          </p:nvPr>
        </p:nvSpPr>
        <p:spPr/>
        <p:txBody>
          <a:bodyPr/>
          <a:lstStyle/>
          <a:p>
            <a:r>
              <a:rPr lang="en-US" dirty="0"/>
              <a:t>Step 6: Edit and Finalize</a:t>
            </a:r>
          </a:p>
        </p:txBody>
      </p:sp>
      <p:sp>
        <p:nvSpPr>
          <p:cNvPr id="3" name="Content Placeholder 2">
            <a:extLst>
              <a:ext uri="{FF2B5EF4-FFF2-40B4-BE49-F238E27FC236}">
                <a16:creationId xmlns:a16="http://schemas.microsoft.com/office/drawing/2014/main" id="{E341737B-42FF-FD42-83D2-F561C5579B25}"/>
              </a:ext>
            </a:extLst>
          </p:cNvPr>
          <p:cNvSpPr>
            <a:spLocks noGrp="1"/>
          </p:cNvSpPr>
          <p:nvPr>
            <p:ph idx="1"/>
          </p:nvPr>
        </p:nvSpPr>
        <p:spPr/>
        <p:txBody>
          <a:bodyPr>
            <a:normAutofit/>
          </a:bodyPr>
          <a:lstStyle/>
          <a:p>
            <a:r>
              <a:rPr lang="en-US" sz="2400" dirty="0"/>
              <a:t>During</a:t>
            </a:r>
            <a:r>
              <a:rPr lang="en-GB" sz="2400" dirty="0"/>
              <a:t> editing planning and recording come together to create a final product. </a:t>
            </a:r>
          </a:p>
          <a:p>
            <a:r>
              <a:rPr lang="en-GB" sz="2400" dirty="0"/>
              <a:t>Ask yourself:</a:t>
            </a:r>
          </a:p>
          <a:p>
            <a:pPr lvl="1"/>
            <a:r>
              <a:rPr lang="en-GB" sz="2000" dirty="0"/>
              <a:t>Is the purpose of your story clearly presented?  </a:t>
            </a:r>
          </a:p>
          <a:p>
            <a:pPr lvl="1"/>
            <a:r>
              <a:rPr lang="en-GB" sz="2000" dirty="0"/>
              <a:t>Does your story flow? </a:t>
            </a:r>
          </a:p>
          <a:p>
            <a:pPr lvl="1"/>
            <a:r>
              <a:rPr lang="en-GB" sz="2000" dirty="0"/>
              <a:t>Does your story have impact? </a:t>
            </a:r>
          </a:p>
          <a:p>
            <a:pPr lvl="1"/>
            <a:r>
              <a:rPr lang="en-GB" sz="2000" dirty="0"/>
              <a:t>Have you used images, rather than just words, to tell your story? </a:t>
            </a:r>
          </a:p>
          <a:p>
            <a:pPr lvl="1"/>
            <a:r>
              <a:rPr lang="en-GB" sz="2000" dirty="0"/>
              <a:t>Are there any errors in text, auditory or visual components of your story?  </a:t>
            </a:r>
            <a:endParaRPr lang="en-CA" sz="2000" dirty="0"/>
          </a:p>
          <a:p>
            <a:endParaRPr lang="en-CA" dirty="0"/>
          </a:p>
          <a:p>
            <a:endParaRPr lang="en-US" dirty="0"/>
          </a:p>
        </p:txBody>
      </p:sp>
    </p:spTree>
    <p:extLst>
      <p:ext uri="{BB962C8B-B14F-4D97-AF65-F5344CB8AC3E}">
        <p14:creationId xmlns:p14="http://schemas.microsoft.com/office/powerpoint/2010/main" val="754594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0D19-C2AA-8B46-B4D6-C7CCA7A0F4C5}"/>
              </a:ext>
            </a:extLst>
          </p:cNvPr>
          <p:cNvSpPr>
            <a:spLocks noGrp="1"/>
          </p:cNvSpPr>
          <p:nvPr>
            <p:ph type="title"/>
          </p:nvPr>
        </p:nvSpPr>
        <p:spPr/>
        <p:txBody>
          <a:bodyPr>
            <a:normAutofit/>
          </a:bodyPr>
          <a:lstStyle/>
          <a:p>
            <a:r>
              <a:rPr lang="en-US" dirty="0"/>
              <a:t>Step 7: Publish and Share </a:t>
            </a:r>
          </a:p>
        </p:txBody>
      </p:sp>
      <p:sp>
        <p:nvSpPr>
          <p:cNvPr id="3" name="Content Placeholder 2">
            <a:extLst>
              <a:ext uri="{FF2B5EF4-FFF2-40B4-BE49-F238E27FC236}">
                <a16:creationId xmlns:a16="http://schemas.microsoft.com/office/drawing/2014/main" id="{E341737B-42FF-FD42-83D2-F561C5579B25}"/>
              </a:ext>
            </a:extLst>
          </p:cNvPr>
          <p:cNvSpPr>
            <a:spLocks noGrp="1"/>
          </p:cNvSpPr>
          <p:nvPr>
            <p:ph idx="1"/>
          </p:nvPr>
        </p:nvSpPr>
        <p:spPr/>
        <p:txBody>
          <a:bodyPr>
            <a:normAutofit/>
          </a:bodyPr>
          <a:lstStyle/>
          <a:p>
            <a:r>
              <a:rPr lang="en-GB" sz="2800" dirty="0"/>
              <a:t>Create a home for your digital story. </a:t>
            </a:r>
          </a:p>
          <a:p>
            <a:r>
              <a:rPr lang="en-GB" sz="2800" dirty="0"/>
              <a:t>Video files are very large, often too large to share via email. </a:t>
            </a:r>
          </a:p>
          <a:p>
            <a:r>
              <a:rPr lang="en-GB" sz="2800" dirty="0"/>
              <a:t>Use a personal website or blog, social media pages, or a video-specific hosting tool such as YouTube, Vimeo, or </a:t>
            </a:r>
            <a:r>
              <a:rPr lang="en-GB" sz="2800" dirty="0" err="1"/>
              <a:t>Wistia</a:t>
            </a:r>
            <a:r>
              <a:rPr lang="en-GB" sz="2800" dirty="0"/>
              <a:t>. </a:t>
            </a:r>
          </a:p>
        </p:txBody>
      </p:sp>
    </p:spTree>
    <p:extLst>
      <p:ext uri="{BB962C8B-B14F-4D97-AF65-F5344CB8AC3E}">
        <p14:creationId xmlns:p14="http://schemas.microsoft.com/office/powerpoint/2010/main" val="187174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E02F-928F-9B42-B8C2-E0A9D7AA5993}"/>
              </a:ext>
            </a:extLst>
          </p:cNvPr>
          <p:cNvSpPr>
            <a:spLocks noGrp="1"/>
          </p:cNvSpPr>
          <p:nvPr>
            <p:ph type="title"/>
          </p:nvPr>
        </p:nvSpPr>
        <p:spPr/>
        <p:txBody>
          <a:bodyPr/>
          <a:lstStyle/>
          <a:p>
            <a:r>
              <a:rPr lang="en-US" dirty="0"/>
              <a:t>Caption this</a:t>
            </a:r>
          </a:p>
        </p:txBody>
      </p:sp>
      <p:pic>
        <p:nvPicPr>
          <p:cNvPr id="4" name="Content Placeholder 3" descr="SAM_0011edited.jpg">
            <a:extLst>
              <a:ext uri="{FF2B5EF4-FFF2-40B4-BE49-F238E27FC236}">
                <a16:creationId xmlns:a16="http://schemas.microsoft.com/office/drawing/2014/main" id="{864DA3FA-D5F2-9842-A1EE-02C1A94394A6}"/>
              </a:ext>
            </a:extLst>
          </p:cNvPr>
          <p:cNvPicPr>
            <a:picLocks noGrp="1" noChangeAspect="1"/>
          </p:cNvPicPr>
          <p:nvPr>
            <p:ph idx="1"/>
          </p:nvPr>
        </p:nvPicPr>
        <p:blipFill>
          <a:blip r:embed="rId2" cstate="print"/>
          <a:stretch>
            <a:fillRect/>
          </a:stretch>
        </p:blipFill>
        <p:spPr>
          <a:xfrm>
            <a:off x="2998749" y="2458844"/>
            <a:ext cx="5181600" cy="3886200"/>
          </a:xfrm>
          <a:prstGeom prst="rect">
            <a:avLst/>
          </a:prstGeom>
          <a:ln>
            <a:solidFill>
              <a:schemeClr val="tx1"/>
            </a:solidFill>
          </a:ln>
        </p:spPr>
      </p:pic>
    </p:spTree>
    <p:extLst>
      <p:ext uri="{BB962C8B-B14F-4D97-AF65-F5344CB8AC3E}">
        <p14:creationId xmlns:p14="http://schemas.microsoft.com/office/powerpoint/2010/main" val="404100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7FF4-45FA-49B4-8031-46F41BB4D261}"/>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dirty="0">
                <a:solidFill>
                  <a:srgbClr val="FFFFFF"/>
                </a:solidFill>
              </a:rPr>
              <a:t>Acknowledgement</a:t>
            </a:r>
          </a:p>
        </p:txBody>
      </p:sp>
      <p:sp>
        <p:nvSpPr>
          <p:cNvPr id="8" name="TextBox 7">
            <a:extLst>
              <a:ext uri="{FF2B5EF4-FFF2-40B4-BE49-F238E27FC236}">
                <a16:creationId xmlns:a16="http://schemas.microsoft.com/office/drawing/2014/main" id="{290E2B29-2272-4ADF-A4F3-82439BD6F98C}"/>
              </a:ext>
            </a:extLst>
          </p:cNvPr>
          <p:cNvSpPr txBox="1"/>
          <p:nvPr/>
        </p:nvSpPr>
        <p:spPr>
          <a:xfrm>
            <a:off x="581194" y="2407972"/>
            <a:ext cx="11029614" cy="2121026"/>
          </a:xfrm>
          <a:prstGeom prst="rect">
            <a:avLst/>
          </a:prstGeom>
        </p:spPr>
        <p:txBody>
          <a:bodyPr vert="horz" lIns="91440" tIns="45720" rIns="91440" bIns="45720" rtlCol="0" anchor="ctr">
            <a:normAutofit/>
          </a:bodyPr>
          <a:lstStyle/>
          <a:p>
            <a:pPr algn="ctr" fontAlgn="auto">
              <a:buClr>
                <a:schemeClr val="accent2"/>
              </a:buClr>
              <a:buSzPct val="92000"/>
              <a:defRPr/>
            </a:pPr>
            <a:r>
              <a:rPr lang="en-US" altLang="ko-KR" sz="2400" dirty="0">
                <a:solidFill>
                  <a:schemeClr val="tx2"/>
                </a:solidFill>
              </a:rPr>
              <a:t>The Transforming the Field Education Landscape (TFEL) project is supported in part by the Social Sciences and Humanities Research Council of Canada.</a:t>
            </a:r>
          </a:p>
          <a:p>
            <a:pPr algn="ctr" fontAlgn="auto">
              <a:buClr>
                <a:schemeClr val="accent2"/>
              </a:buClr>
              <a:buSzPct val="92000"/>
              <a:defRPr/>
            </a:pPr>
            <a:endParaRPr lang="en-US" altLang="ko-KR" sz="2400" dirty="0">
              <a:solidFill>
                <a:schemeClr val="tx2"/>
              </a:solidFill>
            </a:endParaRPr>
          </a:p>
          <a:p>
            <a:pPr algn="ctr" fontAlgn="auto">
              <a:buClr>
                <a:schemeClr val="accent2"/>
              </a:buClr>
              <a:buSzPct val="92000"/>
              <a:defRPr/>
            </a:pPr>
            <a:r>
              <a:rPr lang="en-US" altLang="ko-KR" sz="2400" dirty="0">
                <a:solidFill>
                  <a:schemeClr val="tx2"/>
                </a:solidFill>
              </a:rPr>
              <a:t>Partnership Grant: Talent (2019-2024)</a:t>
            </a:r>
          </a:p>
          <a:p>
            <a:pPr algn="ctr" fontAlgn="auto">
              <a:buClr>
                <a:schemeClr val="accent2"/>
              </a:buClr>
              <a:buSzPct val="92000"/>
              <a:defRPr/>
            </a:pPr>
            <a:r>
              <a:rPr lang="en-US" altLang="ko-KR" sz="2400" dirty="0">
                <a:solidFill>
                  <a:schemeClr val="tx2"/>
                </a:solidFill>
              </a:rPr>
              <a:t>Amount: $1,980,640 (CAD)</a:t>
            </a:r>
          </a:p>
        </p:txBody>
      </p:sp>
      <p:pic>
        <p:nvPicPr>
          <p:cNvPr id="6" name="Picture 5" descr="A drawing of a person&#10;&#10;Description automatically generated">
            <a:extLst>
              <a:ext uri="{FF2B5EF4-FFF2-40B4-BE49-F238E27FC236}">
                <a16:creationId xmlns:a16="http://schemas.microsoft.com/office/drawing/2014/main" id="{042D0CC2-2927-4281-A054-8360AC3143A0}"/>
              </a:ext>
            </a:extLst>
          </p:cNvPr>
          <p:cNvPicPr>
            <a:picLocks noChangeAspect="1"/>
          </p:cNvPicPr>
          <p:nvPr/>
        </p:nvPicPr>
        <p:blipFill>
          <a:blip r:embed="rId2"/>
          <a:stretch>
            <a:fillRect/>
          </a:stretch>
        </p:blipFill>
        <p:spPr>
          <a:xfrm>
            <a:off x="3392165" y="5074036"/>
            <a:ext cx="5407669" cy="1200329"/>
          </a:xfrm>
          <a:prstGeom prst="rect">
            <a:avLst/>
          </a:prstGeom>
        </p:spPr>
      </p:pic>
    </p:spTree>
    <p:extLst>
      <p:ext uri="{BB962C8B-B14F-4D97-AF65-F5344CB8AC3E}">
        <p14:creationId xmlns:p14="http://schemas.microsoft.com/office/powerpoint/2010/main" val="368830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FBF719-E27B-8449-9D37-03C0B6EC9267}"/>
              </a:ext>
            </a:extLst>
          </p:cNvPr>
          <p:cNvSpPr>
            <a:spLocks noGrp="1"/>
          </p:cNvSpPr>
          <p:nvPr>
            <p:ph type="title"/>
          </p:nvPr>
        </p:nvSpPr>
        <p:spPr/>
        <p:txBody>
          <a:bodyPr/>
          <a:lstStyle/>
          <a:p>
            <a:endParaRPr lang="en-US" dirty="0"/>
          </a:p>
        </p:txBody>
      </p:sp>
      <p:pic>
        <p:nvPicPr>
          <p:cNvPr id="4" name="Content Placeholder 3" descr="SAM_0011edited.jpg">
            <a:extLst>
              <a:ext uri="{FF2B5EF4-FFF2-40B4-BE49-F238E27FC236}">
                <a16:creationId xmlns:a16="http://schemas.microsoft.com/office/drawing/2014/main" id="{864DA3FA-D5F2-9842-A1EE-02C1A94394A6}"/>
              </a:ext>
            </a:extLst>
          </p:cNvPr>
          <p:cNvPicPr>
            <a:picLocks noGrp="1" noChangeAspect="1"/>
          </p:cNvPicPr>
          <p:nvPr>
            <p:ph sz="half" idx="1"/>
          </p:nvPr>
        </p:nvPicPr>
        <p:blipFill>
          <a:blip r:embed="rId2" cstate="print"/>
          <a:stretch>
            <a:fillRect/>
          </a:stretch>
        </p:blipFill>
        <p:spPr>
          <a:xfrm>
            <a:off x="1271240" y="2429788"/>
            <a:ext cx="3657600" cy="3431262"/>
          </a:xfrm>
          <a:prstGeom prst="rect">
            <a:avLst/>
          </a:prstGeom>
          <a:ln>
            <a:solidFill>
              <a:schemeClr val="tx1"/>
            </a:solidFill>
          </a:ln>
        </p:spPr>
      </p:pic>
      <p:sp>
        <p:nvSpPr>
          <p:cNvPr id="7" name="Content Placeholder 6">
            <a:extLst>
              <a:ext uri="{FF2B5EF4-FFF2-40B4-BE49-F238E27FC236}">
                <a16:creationId xmlns:a16="http://schemas.microsoft.com/office/drawing/2014/main" id="{5AA02890-49C1-6C47-9233-9B95C8B13172}"/>
              </a:ext>
            </a:extLst>
          </p:cNvPr>
          <p:cNvSpPr>
            <a:spLocks noGrp="1"/>
          </p:cNvSpPr>
          <p:nvPr>
            <p:ph sz="half" idx="2"/>
          </p:nvPr>
        </p:nvSpPr>
        <p:spPr/>
        <p:txBody>
          <a:bodyPr>
            <a:normAutofit/>
          </a:bodyPr>
          <a:lstStyle/>
          <a:p>
            <a:r>
              <a:rPr lang="en-US" dirty="0">
                <a:solidFill>
                  <a:schemeClr val="accent1"/>
                </a:solidFill>
              </a:rPr>
              <a:t>“This is a brick wall and it’s the view outside of my bedroom window. It’s really symbolic to me…It is just like pushing through a lot of barriers - like going up against a brick wall.”</a:t>
            </a:r>
          </a:p>
        </p:txBody>
      </p:sp>
      <p:sp>
        <p:nvSpPr>
          <p:cNvPr id="2" name="Rectangle 1">
            <a:extLst>
              <a:ext uri="{FF2B5EF4-FFF2-40B4-BE49-F238E27FC236}">
                <a16:creationId xmlns:a16="http://schemas.microsoft.com/office/drawing/2014/main" id="{BC5FD4F2-19FB-5342-AD70-ECE57F631120}"/>
              </a:ext>
            </a:extLst>
          </p:cNvPr>
          <p:cNvSpPr/>
          <p:nvPr/>
        </p:nvSpPr>
        <p:spPr>
          <a:xfrm>
            <a:off x="6096000" y="5004063"/>
            <a:ext cx="6096000" cy="646331"/>
          </a:xfrm>
          <a:prstGeom prst="rect">
            <a:avLst/>
          </a:prstGeom>
        </p:spPr>
        <p:txBody>
          <a:bodyPr>
            <a:spAutoFit/>
          </a:bodyPr>
          <a:lstStyle/>
          <a:p>
            <a:r>
              <a:rPr lang="en-CA" sz="1200" dirty="0">
                <a:latin typeface="Times" pitchFamily="2" charset="0"/>
              </a:rPr>
              <a:t>Fotheringham, S., Walsh, C. A</a:t>
            </a:r>
            <a:r>
              <a:rPr lang="en-CA" sz="1200" b="1" dirty="0">
                <a:latin typeface="Times" pitchFamily="2" charset="0"/>
              </a:rPr>
              <a:t>., </a:t>
            </a:r>
            <a:r>
              <a:rPr lang="en-CA" sz="1200" dirty="0">
                <a:latin typeface="Times" pitchFamily="2" charset="0"/>
              </a:rPr>
              <a:t>&amp; Burrows, A. (2013). “A place to rest”: The role of transitional housing in ending homelessness for women. </a:t>
            </a:r>
            <a:r>
              <a:rPr lang="en-CA" sz="1200" i="1" dirty="0">
                <a:latin typeface="Times" pitchFamily="2" charset="0"/>
              </a:rPr>
              <a:t>Gender, Place and Culture: A Journal of Feminist Geography, 21</a:t>
            </a:r>
            <a:r>
              <a:rPr lang="en-CA" sz="1200" dirty="0">
                <a:latin typeface="Times" pitchFamily="2" charset="0"/>
              </a:rPr>
              <a:t>(7), 834-853. Doi: 10.1080/0966369X.2013.810605 </a:t>
            </a:r>
            <a:endParaRPr lang="en-CA" sz="1200" dirty="0">
              <a:effectLst/>
              <a:latin typeface="Times" pitchFamily="2" charset="0"/>
            </a:endParaRPr>
          </a:p>
        </p:txBody>
      </p:sp>
    </p:spTree>
    <p:extLst>
      <p:ext uri="{BB962C8B-B14F-4D97-AF65-F5344CB8AC3E}">
        <p14:creationId xmlns:p14="http://schemas.microsoft.com/office/powerpoint/2010/main" val="413708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B774E2-60CB-1A41-81C3-C278BB96E072}"/>
              </a:ext>
            </a:extLst>
          </p:cNvPr>
          <p:cNvSpPr>
            <a:spLocks noGrp="1"/>
          </p:cNvSpPr>
          <p:nvPr>
            <p:ph type="title"/>
          </p:nvPr>
        </p:nvSpPr>
        <p:spPr/>
        <p:txBody>
          <a:bodyPr/>
          <a:lstStyle/>
          <a:p>
            <a:r>
              <a:rPr lang="en-US" dirty="0"/>
              <a:t>Caption this</a:t>
            </a:r>
          </a:p>
        </p:txBody>
      </p:sp>
      <p:pic>
        <p:nvPicPr>
          <p:cNvPr id="7" name="Content Placeholder 3">
            <a:extLst>
              <a:ext uri="{FF2B5EF4-FFF2-40B4-BE49-F238E27FC236}">
                <a16:creationId xmlns:a16="http://schemas.microsoft.com/office/drawing/2014/main" id="{852ECB02-AA20-9746-A9E4-2A199CD8EF2B}"/>
              </a:ext>
            </a:extLst>
          </p:cNvPr>
          <p:cNvPicPr>
            <a:picLocks noChangeAspect="1"/>
          </p:cNvPicPr>
          <p:nvPr/>
        </p:nvPicPr>
        <p:blipFill>
          <a:blip r:embed="rId2"/>
          <a:srcRect t="8283" b="8283"/>
          <a:stretch>
            <a:fillRect/>
          </a:stretch>
        </p:blipFill>
        <p:spPr>
          <a:xfrm>
            <a:off x="2501387" y="1715956"/>
            <a:ext cx="6400046" cy="4873752"/>
          </a:xfrm>
          <a:prstGeom prst="rect">
            <a:avLst/>
          </a:prstGeom>
        </p:spPr>
      </p:pic>
    </p:spTree>
    <p:extLst>
      <p:ext uri="{BB962C8B-B14F-4D97-AF65-F5344CB8AC3E}">
        <p14:creationId xmlns:p14="http://schemas.microsoft.com/office/powerpoint/2010/main" val="2452097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B774E2-60CB-1A41-81C3-C278BB96E0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EA9E75F-930A-834D-8B73-0E018DC4FA33}"/>
              </a:ext>
            </a:extLst>
          </p:cNvPr>
          <p:cNvSpPr>
            <a:spLocks noGrp="1"/>
          </p:cNvSpPr>
          <p:nvPr>
            <p:ph sz="half" idx="2"/>
          </p:nvPr>
        </p:nvSpPr>
        <p:spPr/>
        <p:txBody>
          <a:bodyPr>
            <a:normAutofit/>
          </a:bodyPr>
          <a:lstStyle/>
          <a:p>
            <a:r>
              <a:rPr lang="en-US" dirty="0">
                <a:solidFill>
                  <a:srgbClr val="0070C0"/>
                </a:solidFill>
              </a:rPr>
              <a:t>The MSW program is my mountain. Its intimidation delayed me, yet now its beauty moves me towards it. I must balance the enjoyment with the climb, and soon I will reach the top.</a:t>
            </a:r>
          </a:p>
        </p:txBody>
      </p:sp>
      <p:pic>
        <p:nvPicPr>
          <p:cNvPr id="7" name="Content Placeholder 3">
            <a:extLst>
              <a:ext uri="{FF2B5EF4-FFF2-40B4-BE49-F238E27FC236}">
                <a16:creationId xmlns:a16="http://schemas.microsoft.com/office/drawing/2014/main" id="{852ECB02-AA20-9746-A9E4-2A199CD8EF2B}"/>
              </a:ext>
            </a:extLst>
          </p:cNvPr>
          <p:cNvPicPr>
            <a:picLocks noChangeAspect="1"/>
          </p:cNvPicPr>
          <p:nvPr/>
        </p:nvPicPr>
        <p:blipFill>
          <a:blip r:embed="rId2"/>
          <a:srcRect t="8283" b="8283"/>
          <a:stretch>
            <a:fillRect/>
          </a:stretch>
        </p:blipFill>
        <p:spPr>
          <a:xfrm>
            <a:off x="1053184" y="2150173"/>
            <a:ext cx="4126871" cy="3978169"/>
          </a:xfrm>
          <a:prstGeom prst="rect">
            <a:avLst/>
          </a:prstGeom>
        </p:spPr>
      </p:pic>
      <p:sp>
        <p:nvSpPr>
          <p:cNvPr id="4" name="Rectangle 3">
            <a:extLst>
              <a:ext uri="{FF2B5EF4-FFF2-40B4-BE49-F238E27FC236}">
                <a16:creationId xmlns:a16="http://schemas.microsoft.com/office/drawing/2014/main" id="{8D490132-3C8C-254B-A6E5-BFE2B134ED58}"/>
              </a:ext>
            </a:extLst>
          </p:cNvPr>
          <p:cNvSpPr/>
          <p:nvPr/>
        </p:nvSpPr>
        <p:spPr>
          <a:xfrm>
            <a:off x="6293006" y="5170734"/>
            <a:ext cx="6096000" cy="646331"/>
          </a:xfrm>
          <a:prstGeom prst="rect">
            <a:avLst/>
          </a:prstGeom>
        </p:spPr>
        <p:txBody>
          <a:bodyPr>
            <a:spAutoFit/>
          </a:bodyPr>
          <a:lstStyle/>
          <a:p>
            <a:r>
              <a:rPr lang="en-CA" sz="1200" dirty="0">
                <a:latin typeface="Times" pitchFamily="2" charset="0"/>
              </a:rPr>
              <a:t>Walsh, C. A., Casselman, P. J., Hickey, J., Lee, N., &amp; </a:t>
            </a:r>
            <a:r>
              <a:rPr lang="en-CA" sz="1200" dirty="0" err="1">
                <a:latin typeface="Times" pitchFamily="2" charset="0"/>
              </a:rPr>
              <a:t>Pliszka</a:t>
            </a:r>
            <a:r>
              <a:rPr lang="en-CA" sz="1200" dirty="0">
                <a:latin typeface="Times" pitchFamily="2" charset="0"/>
              </a:rPr>
              <a:t>, H. (2015). Engaged in research/achieving balance: A case example of teaching research to masters of social work students. </a:t>
            </a:r>
            <a:r>
              <a:rPr lang="en-CA" sz="1200" i="1" dirty="0">
                <a:latin typeface="Times" pitchFamily="2" charset="0"/>
              </a:rPr>
              <a:t>Contemporary Issues in Education Research, 8</a:t>
            </a:r>
            <a:r>
              <a:rPr lang="en-CA" sz="1200" dirty="0">
                <a:latin typeface="Times" pitchFamily="2" charset="0"/>
              </a:rPr>
              <a:t>(2) </a:t>
            </a:r>
            <a:endParaRPr lang="en-CA" sz="1200" dirty="0">
              <a:effectLst/>
              <a:latin typeface="Times" pitchFamily="2" charset="0"/>
            </a:endParaRPr>
          </a:p>
        </p:txBody>
      </p:sp>
    </p:spTree>
    <p:extLst>
      <p:ext uri="{BB962C8B-B14F-4D97-AF65-F5344CB8AC3E}">
        <p14:creationId xmlns:p14="http://schemas.microsoft.com/office/powerpoint/2010/main" val="3467033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a16="http://schemas.microsoft.com/office/drawing/2014/main" id="{5EC7AA7E-81E8-4755-AC3D-2CE40312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B956FD-3E35-4658-9C8B-3A48FD2DB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4F71511E-F0AC-BB45-A684-F93A6D7084C0}"/>
              </a:ext>
            </a:extLst>
          </p:cNvPr>
          <p:cNvSpPr>
            <a:spLocks noGrp="1"/>
          </p:cNvSpPr>
          <p:nvPr>
            <p:ph type="title"/>
          </p:nvPr>
        </p:nvSpPr>
        <p:spPr>
          <a:xfrm>
            <a:off x="1965278" y="668740"/>
            <a:ext cx="7574507" cy="3330055"/>
          </a:xfrm>
        </p:spPr>
        <p:txBody>
          <a:bodyPr vert="horz" lIns="91440" tIns="45720" rIns="91440" bIns="45720" rtlCol="0" anchor="t">
            <a:normAutofit/>
          </a:bodyPr>
          <a:lstStyle/>
          <a:p>
            <a:r>
              <a:rPr lang="en-US" sz="4000" dirty="0">
                <a:solidFill>
                  <a:srgbClr val="FFFFFF"/>
                </a:solidFill>
              </a:rPr>
              <a:t>PART 2</a:t>
            </a:r>
          </a:p>
        </p:txBody>
      </p:sp>
      <p:sp>
        <p:nvSpPr>
          <p:cNvPr id="22" name="Rectangle 21">
            <a:extLst>
              <a:ext uri="{FF2B5EF4-FFF2-40B4-BE49-F238E27FC236}">
                <a16:creationId xmlns:a16="http://schemas.microsoft.com/office/drawing/2014/main" id="{A1BC678D-D15E-4FC5-8CBF-5308E841A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ED188C2F-B457-4F86-B4B4-79703666D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84050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DD92-2211-B044-89A8-CC775C686C4B}"/>
              </a:ext>
            </a:extLst>
          </p:cNvPr>
          <p:cNvSpPr>
            <a:spLocks noGrp="1"/>
          </p:cNvSpPr>
          <p:nvPr>
            <p:ph type="title"/>
          </p:nvPr>
        </p:nvSpPr>
        <p:spPr/>
        <p:txBody>
          <a:bodyPr/>
          <a:lstStyle/>
          <a:p>
            <a:r>
              <a:rPr lang="en-US" dirty="0"/>
              <a:t>Let’s get started</a:t>
            </a:r>
          </a:p>
        </p:txBody>
      </p:sp>
      <p:sp>
        <p:nvSpPr>
          <p:cNvPr id="3" name="Content Placeholder 2">
            <a:extLst>
              <a:ext uri="{FF2B5EF4-FFF2-40B4-BE49-F238E27FC236}">
                <a16:creationId xmlns:a16="http://schemas.microsoft.com/office/drawing/2014/main" id="{96A824AB-15AB-994E-9713-071A959EA6F0}"/>
              </a:ext>
            </a:extLst>
          </p:cNvPr>
          <p:cNvSpPr>
            <a:spLocks noGrp="1"/>
          </p:cNvSpPr>
          <p:nvPr>
            <p:ph idx="1"/>
          </p:nvPr>
        </p:nvSpPr>
        <p:spPr/>
        <p:txBody>
          <a:bodyPr>
            <a:normAutofit/>
          </a:bodyPr>
          <a:lstStyle/>
          <a:p>
            <a:r>
              <a:rPr lang="en-US" sz="2400" dirty="0"/>
              <a:t>What story do you want to tell about your transformation, self, social work practice, education?</a:t>
            </a:r>
          </a:p>
          <a:p>
            <a:r>
              <a:rPr lang="en-US" sz="2400" dirty="0"/>
              <a:t>Select or take two images to help tell your story.</a:t>
            </a:r>
          </a:p>
          <a:p>
            <a:r>
              <a:rPr lang="en-US" sz="2400" dirty="0"/>
              <a:t>Write your 1-2-minute script (approximately 200 words).</a:t>
            </a:r>
          </a:p>
          <a:p>
            <a:r>
              <a:rPr lang="en-US" sz="2400" dirty="0"/>
              <a:t>Find a PowerPoint shell (or something else you are familiar with) and record your story.</a:t>
            </a:r>
          </a:p>
          <a:p>
            <a:r>
              <a:rPr lang="en-US" sz="2400" dirty="0"/>
              <a:t>Present your story.</a:t>
            </a:r>
          </a:p>
        </p:txBody>
      </p:sp>
    </p:spTree>
    <p:extLst>
      <p:ext uri="{BB962C8B-B14F-4D97-AF65-F5344CB8AC3E}">
        <p14:creationId xmlns:p14="http://schemas.microsoft.com/office/powerpoint/2010/main" val="35144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AFE55-BBAE-EF41-ACCE-69B5A711A2B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674123DE-991A-3046-B4CD-8FAE92A06F0E}"/>
              </a:ext>
            </a:extLst>
          </p:cNvPr>
          <p:cNvSpPr>
            <a:spLocks noGrp="1"/>
          </p:cNvSpPr>
          <p:nvPr>
            <p:ph idx="1"/>
          </p:nvPr>
        </p:nvSpPr>
        <p:spPr/>
        <p:txBody>
          <a:bodyPr/>
          <a:lstStyle/>
          <a:p>
            <a:r>
              <a:rPr lang="en-US" sz="2800" dirty="0"/>
              <a:t>What worked?</a:t>
            </a:r>
          </a:p>
          <a:p>
            <a:r>
              <a:rPr lang="en-US" sz="2800" dirty="0"/>
              <a:t>What could be improved?</a:t>
            </a:r>
          </a:p>
          <a:p>
            <a:r>
              <a:rPr lang="en-US" sz="2800" dirty="0"/>
              <a:t>What do I need to do next?</a:t>
            </a:r>
          </a:p>
          <a:p>
            <a:endParaRPr lang="en-US" sz="2800" dirty="0"/>
          </a:p>
          <a:p>
            <a:endParaRPr lang="en-US" dirty="0"/>
          </a:p>
        </p:txBody>
      </p:sp>
    </p:spTree>
    <p:extLst>
      <p:ext uri="{BB962C8B-B14F-4D97-AF65-F5344CB8AC3E}">
        <p14:creationId xmlns:p14="http://schemas.microsoft.com/office/powerpoint/2010/main" val="3615202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D301-1B44-D048-848C-6458E17770E3}"/>
              </a:ext>
            </a:extLst>
          </p:cNvPr>
          <p:cNvSpPr>
            <a:spLocks noGrp="1"/>
          </p:cNvSpPr>
          <p:nvPr>
            <p:ph type="title"/>
          </p:nvPr>
        </p:nvSpPr>
        <p:spPr/>
        <p:txBody>
          <a:bodyPr>
            <a:normAutofit fontScale="90000"/>
          </a:bodyPr>
          <a:lstStyle/>
          <a:p>
            <a:pPr algn="ctr"/>
            <a:br>
              <a:rPr lang="en-US" dirty="0"/>
            </a:br>
            <a:br>
              <a:rPr lang="en-US" dirty="0"/>
            </a:br>
            <a:br>
              <a:rPr lang="en-US" dirty="0"/>
            </a:br>
            <a:r>
              <a:rPr lang="en-US" sz="4000" dirty="0"/>
              <a:t>Digital Story Premiere</a:t>
            </a:r>
            <a:br>
              <a:rPr lang="en-US" dirty="0"/>
            </a:br>
            <a:endParaRPr lang="en-US" dirty="0"/>
          </a:p>
        </p:txBody>
      </p:sp>
      <p:sp>
        <p:nvSpPr>
          <p:cNvPr id="3" name="Content Placeholder 2">
            <a:extLst>
              <a:ext uri="{FF2B5EF4-FFF2-40B4-BE49-F238E27FC236}">
                <a16:creationId xmlns:a16="http://schemas.microsoft.com/office/drawing/2014/main" id="{3F3B9B89-742F-1B44-826C-18E815C9A9D2}"/>
              </a:ext>
            </a:extLst>
          </p:cNvPr>
          <p:cNvSpPr>
            <a:spLocks noGrp="1"/>
          </p:cNvSpPr>
          <p:nvPr>
            <p:ph sz="half" idx="1"/>
          </p:nvPr>
        </p:nvSpPr>
        <p:spPr/>
        <p:txBody>
          <a:bodyPr>
            <a:normAutofit fontScale="70000" lnSpcReduction="20000"/>
          </a:bodyPr>
          <a:lstStyle/>
          <a:p>
            <a:r>
              <a:rPr lang="vi-VN" sz="2900" dirty="0"/>
              <a:t>Showcase a "reel" of Digital Stories created by social work students through workshops and mentorship with TFEL Co-Investigator, Dr. Christine Walsh. </a:t>
            </a:r>
          </a:p>
          <a:p>
            <a:r>
              <a:rPr lang="vi-VN" sz="2900" dirty="0"/>
              <a:t>The student creators will share their experiences and host a Q &amp; A session. </a:t>
            </a:r>
          </a:p>
          <a:p>
            <a:r>
              <a:rPr lang="vi-VN" sz="2900" dirty="0"/>
              <a:t>Join us for transformative digital storytelling in action and learn more about the process.</a:t>
            </a:r>
          </a:p>
          <a:p>
            <a:endParaRPr lang="vi-VN" sz="2900" dirty="0"/>
          </a:p>
          <a:p>
            <a:r>
              <a:rPr lang="en-US" sz="3200" dirty="0"/>
              <a:t>Thursday July 14, 1:30-3:00 (MDT)</a:t>
            </a:r>
          </a:p>
          <a:p>
            <a:r>
              <a:rPr lang="en-US" sz="3200" dirty="0"/>
              <a:t>Friday July 15, 1:30-3:00 (MDT)</a:t>
            </a:r>
          </a:p>
        </p:txBody>
      </p:sp>
      <p:sp>
        <p:nvSpPr>
          <p:cNvPr id="4" name="Content Placeholder 3">
            <a:extLst>
              <a:ext uri="{FF2B5EF4-FFF2-40B4-BE49-F238E27FC236}">
                <a16:creationId xmlns:a16="http://schemas.microsoft.com/office/drawing/2014/main" id="{FDEB0934-5509-BC42-ACEA-5B0467845C3A}"/>
              </a:ext>
            </a:extLst>
          </p:cNvPr>
          <p:cNvSpPr>
            <a:spLocks noGrp="1"/>
          </p:cNvSpPr>
          <p:nvPr>
            <p:ph sz="half" idx="2"/>
          </p:nvPr>
        </p:nvSpPr>
        <p:spPr/>
        <p:txBody>
          <a:bodyPr>
            <a:normAutofit fontScale="70000" lnSpcReduction="20000"/>
          </a:bodyPr>
          <a:lstStyle/>
          <a:p>
            <a:pPr lvl="1"/>
            <a:r>
              <a:rPr lang="vi-VN" dirty="0"/>
              <a:t>Emily Tetrault: My Journey as a Social Work Student</a:t>
            </a:r>
          </a:p>
          <a:p>
            <a:pPr lvl="1"/>
            <a:r>
              <a:rPr lang="vi-VN" dirty="0"/>
              <a:t>Marina Hirning: Working with Addiction and Mental Health</a:t>
            </a:r>
          </a:p>
          <a:p>
            <a:pPr lvl="1"/>
            <a:r>
              <a:rPr lang="vi-VN" dirty="0"/>
              <a:t>Clarissa Foss: COVID 19 School Closed</a:t>
            </a:r>
          </a:p>
          <a:p>
            <a:pPr lvl="1"/>
            <a:r>
              <a:rPr lang="vi-VN" dirty="0"/>
              <a:t>Karen Lok Yi Wong: My Story of Remote Practicum</a:t>
            </a:r>
          </a:p>
          <a:p>
            <a:pPr lvl="1"/>
            <a:r>
              <a:rPr lang="vi-VN" dirty="0"/>
              <a:t>Cindy Nguyen: Ơi — Living as an Asian in COVID 19</a:t>
            </a:r>
          </a:p>
          <a:p>
            <a:pPr lvl="1"/>
            <a:r>
              <a:rPr lang="vi-VN" dirty="0"/>
              <a:t>Andrea Rosenberger-Deleeuw: Using My Bundle to Navigate the Waves of Grief</a:t>
            </a:r>
          </a:p>
          <a:p>
            <a:pPr lvl="1"/>
            <a:r>
              <a:rPr lang="vi-VN" dirty="0"/>
              <a:t>Heather Shenton: A Mother's Grief, Helping my Daughter through Anorexia Nervosa</a:t>
            </a:r>
          </a:p>
          <a:p>
            <a:pPr lvl="1"/>
            <a:r>
              <a:rPr lang="vi-VN" dirty="0"/>
              <a:t>Heather Holdsworth: The Four Seasons of My Social Work Journey</a:t>
            </a:r>
          </a:p>
          <a:p>
            <a:pPr lvl="1"/>
            <a:r>
              <a:rPr lang="vi-VN" dirty="0"/>
              <a:t>Jennifer Flynn: Seasons of Change</a:t>
            </a:r>
          </a:p>
          <a:p>
            <a:endParaRPr lang="en-US" sz="2800" dirty="0"/>
          </a:p>
        </p:txBody>
      </p:sp>
    </p:spTree>
    <p:extLst>
      <p:ext uri="{BB962C8B-B14F-4D97-AF65-F5344CB8AC3E}">
        <p14:creationId xmlns:p14="http://schemas.microsoft.com/office/powerpoint/2010/main" val="2536226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5B88A-3D07-264C-9E45-114051274E0B}"/>
              </a:ext>
            </a:extLst>
          </p:cNvPr>
          <p:cNvSpPr>
            <a:spLocks noGrp="1"/>
          </p:cNvSpPr>
          <p:nvPr>
            <p:ph type="title"/>
          </p:nvPr>
        </p:nvSpPr>
        <p:spPr/>
        <p:txBody>
          <a:bodyPr/>
          <a:lstStyle/>
          <a:p>
            <a:r>
              <a:rPr lang="en-US" dirty="0"/>
              <a:t>References</a:t>
            </a:r>
          </a:p>
        </p:txBody>
      </p:sp>
      <p:sp>
        <p:nvSpPr>
          <p:cNvPr id="6" name="Content Placeholder 5">
            <a:extLst>
              <a:ext uri="{FF2B5EF4-FFF2-40B4-BE49-F238E27FC236}">
                <a16:creationId xmlns:a16="http://schemas.microsoft.com/office/drawing/2014/main" id="{F2B3B605-237D-6349-927A-E013120916C6}"/>
              </a:ext>
            </a:extLst>
          </p:cNvPr>
          <p:cNvSpPr>
            <a:spLocks noGrp="1"/>
          </p:cNvSpPr>
          <p:nvPr>
            <p:ph idx="1"/>
          </p:nvPr>
        </p:nvSpPr>
        <p:spPr/>
        <p:txBody>
          <a:bodyPr>
            <a:normAutofit fontScale="47500" lnSpcReduction="20000"/>
          </a:bodyPr>
          <a:lstStyle/>
          <a:p>
            <a:r>
              <a:rPr lang="en-CA" dirty="0"/>
              <a:t>Burgess, J. E. (2006). Hearing </a:t>
            </a:r>
            <a:r>
              <a:rPr lang="en-CA" dirty="0" err="1"/>
              <a:t>ordi</a:t>
            </a:r>
            <a:r>
              <a:rPr lang="en-CA" dirty="0"/>
              <a:t> nary voices: Cultural studies, vernacular creativity and digital storytelling. </a:t>
            </a:r>
            <a:r>
              <a:rPr lang="en-CA" i="1" dirty="0"/>
              <a:t>Continuum: Journal of Media and Cultural Studies, 20</a:t>
            </a:r>
            <a:r>
              <a:rPr lang="en-CA" dirty="0"/>
              <a:t>(2), 201-214. http://</a:t>
            </a:r>
            <a:r>
              <a:rPr lang="en-CA" dirty="0" err="1"/>
              <a:t>dx.doi.org</a:t>
            </a:r>
            <a:r>
              <a:rPr lang="en-CA" dirty="0"/>
              <a:t>/10.1080/10304310600641737</a:t>
            </a:r>
          </a:p>
          <a:p>
            <a:r>
              <a:rPr lang="en-CA" dirty="0"/>
              <a:t>Chan, C. S., &amp; Treacy, M. J. (1996). Resistance in multicultural courses: Student, faculty, and  classroom dynamics. </a:t>
            </a:r>
            <a:r>
              <a:rPr lang="en-CA" i="1" dirty="0"/>
              <a:t>American Behavioral Scientist, 40(</a:t>
            </a:r>
            <a:r>
              <a:rPr lang="en-CA" dirty="0"/>
              <a:t>2), 212-221. http://</a:t>
            </a:r>
            <a:r>
              <a:rPr lang="en-CA" dirty="0" err="1"/>
              <a:t>dx.doi.org</a:t>
            </a:r>
            <a:r>
              <a:rPr lang="en-CA" dirty="0"/>
              <a:t>/10.1177/0002764296040002012</a:t>
            </a:r>
          </a:p>
          <a:p>
            <a:r>
              <a:rPr lang="en-CA" dirty="0" err="1"/>
              <a:t>Chitat</a:t>
            </a:r>
            <a:r>
              <a:rPr lang="en-CA" dirty="0"/>
              <a:t> Chan &amp; Melanie Sage (2019).  A narrative review of digital storytelling for social work practice. </a:t>
            </a:r>
            <a:r>
              <a:rPr lang="en-CA" i="1" dirty="0"/>
              <a:t>Journal of Social Work Practice</a:t>
            </a:r>
            <a:r>
              <a:rPr lang="en-CA" dirty="0"/>
              <a:t>, DOI: 10.1080/02650533.2019.1692804</a:t>
            </a:r>
          </a:p>
          <a:p>
            <a:r>
              <a:rPr lang="en-CA" dirty="0"/>
              <a:t>Goldingay, S., Epstein, S. &amp; Taylor, D (2018). Simulating social work practice online with digital storytelling: Challenges and opportunities. </a:t>
            </a:r>
            <a:r>
              <a:rPr lang="en-CA" i="1" dirty="0"/>
              <a:t>Social Work Education, 37(6</a:t>
            </a:r>
            <a:r>
              <a:rPr lang="en-CA" dirty="0"/>
              <a:t>), 790-803,DOI: </a:t>
            </a:r>
            <a:r>
              <a:rPr lang="en-CA" u="sng" dirty="0">
                <a:hlinkClick r:id="rId2"/>
              </a:rPr>
              <a:t>10.1080/02615479.2018.1481203</a:t>
            </a:r>
            <a:endParaRPr lang="en-CA" u="sng" dirty="0"/>
          </a:p>
          <a:p>
            <a:r>
              <a:rPr lang="en-CA" dirty="0" err="1"/>
              <a:t>Lenette</a:t>
            </a:r>
            <a:r>
              <a:rPr lang="en-CA" dirty="0"/>
              <a:t>, C., Cox, L., &amp; Brough, M. (2015). Digital storytelling as a social work tool: Learning from ethnographic research with women from refugee backgrounds, </a:t>
            </a:r>
            <a:r>
              <a:rPr lang="en-CA" i="1" dirty="0"/>
              <a:t>The British Journal of Social Work</a:t>
            </a:r>
            <a:r>
              <a:rPr lang="en-CA" dirty="0"/>
              <a:t>, 45(3), 988-1005, </a:t>
            </a:r>
            <a:r>
              <a:rPr lang="en-CA" dirty="0">
                <a:hlinkClick r:id="rId3"/>
              </a:rPr>
              <a:t>https://doi.org/10.1093/bjsw/bct184 </a:t>
            </a:r>
            <a:endParaRPr lang="en-CA" dirty="0"/>
          </a:p>
          <a:p>
            <a:r>
              <a:rPr lang="en-CA" dirty="0"/>
              <a:t>Moreau, K. A., </a:t>
            </a:r>
            <a:r>
              <a:rPr lang="en-CA" dirty="0" err="1"/>
              <a:t>Eady</a:t>
            </a:r>
            <a:r>
              <a:rPr lang="en-CA" dirty="0"/>
              <a:t>, K., Sikora, L., &amp; Horsley, T. (2018). Digital storytelling in health professions education: A systematic review. </a:t>
            </a:r>
            <a:r>
              <a:rPr lang="en-CA" i="1" dirty="0"/>
              <a:t>BMC Medical Education, 18</a:t>
            </a:r>
            <a:r>
              <a:rPr lang="en-CA" dirty="0"/>
              <a:t>(1), 208. https://</a:t>
            </a:r>
            <a:r>
              <a:rPr lang="en-CA" dirty="0" err="1"/>
              <a:t>doi.org</a:t>
            </a:r>
            <a:r>
              <a:rPr lang="en-CA" dirty="0"/>
              <a:t>/10.1186/s12909-018-1320-1 </a:t>
            </a:r>
          </a:p>
          <a:p>
            <a:r>
              <a:rPr lang="en-CA" dirty="0"/>
              <a:t>Notley, T., &amp; </a:t>
            </a:r>
            <a:r>
              <a:rPr lang="en-CA" dirty="0" err="1"/>
              <a:t>Tacchi</a:t>
            </a:r>
            <a:r>
              <a:rPr lang="en-CA" dirty="0"/>
              <a:t>, J. (2005). Online youth networks: Researching the experiences of ‘peripheral’ young people in using new media tools for creative participation and representation, 3C Media. </a:t>
            </a:r>
            <a:r>
              <a:rPr lang="en-CA" i="1" dirty="0"/>
              <a:t>Journal of Community, Citizen’s and Third Sector Media, 1</a:t>
            </a:r>
            <a:r>
              <a:rPr lang="en-CA" dirty="0"/>
              <a:t>, 73-81.</a:t>
            </a:r>
          </a:p>
          <a:p>
            <a:r>
              <a:rPr lang="en-CA" dirty="0" err="1"/>
              <a:t>Skuse</a:t>
            </a:r>
            <a:r>
              <a:rPr lang="en-CA" dirty="0"/>
              <a:t>, A., </a:t>
            </a:r>
            <a:r>
              <a:rPr lang="en-CA" dirty="0" err="1"/>
              <a:t>Fildes</a:t>
            </a:r>
            <a:r>
              <a:rPr lang="en-CA" dirty="0"/>
              <a:t>, J., </a:t>
            </a:r>
            <a:r>
              <a:rPr lang="en-CA" dirty="0" err="1"/>
              <a:t>Tacchi</a:t>
            </a:r>
            <a:r>
              <a:rPr lang="en-CA" dirty="0"/>
              <a:t>, J., Martin, K., &amp; </a:t>
            </a:r>
            <a:r>
              <a:rPr lang="en-CA" dirty="0" err="1"/>
              <a:t>Baulch</a:t>
            </a:r>
            <a:r>
              <a:rPr lang="en-CA" dirty="0"/>
              <a:t>, E. (2007). Poverty and digital inclusion: Preliminary findings of finding a voice project. New Delhi, India: The United Nations Educational Scientific and Cultural Organization (UNESCO). Retrieved from </a:t>
            </a:r>
            <a:r>
              <a:rPr lang="en-CA" dirty="0">
                <a:hlinkClick r:id="rId4"/>
              </a:rPr>
              <a:t>http://www.portal.unesco.org/ci/en/files/25679/11970268041poverty_en.pdf/poverty_en.pdf</a:t>
            </a:r>
            <a:endParaRPr lang="en-CA" dirty="0"/>
          </a:p>
          <a:p>
            <a:r>
              <a:rPr lang="en-CA" dirty="0"/>
              <a:t>University of Houston. (n.d.).The educational uses of digital storytelling. Retrieved from </a:t>
            </a:r>
            <a:r>
              <a:rPr lang="en-CA" dirty="0">
                <a:hlinkClick r:id="rId5"/>
              </a:rPr>
              <a:t>http://digitalstorytelling.coe.uh.edu/index.html</a:t>
            </a:r>
            <a:endParaRPr lang="en-CA" dirty="0"/>
          </a:p>
          <a:p>
            <a:r>
              <a:rPr lang="en-CA" dirty="0"/>
              <a:t>Vermont Teachers Teaching with Technology. (n.d.). Retrieved from http://</a:t>
            </a:r>
            <a:r>
              <a:rPr lang="en-CA" dirty="0" err="1"/>
              <a:t>www.uvm.edu</a:t>
            </a:r>
            <a:r>
              <a:rPr lang="en-CA" dirty="0"/>
              <a:t>/pt3/vt3/</a:t>
            </a:r>
          </a:p>
          <a:p>
            <a:r>
              <a:rPr lang="en-CA" dirty="0"/>
              <a:t>Walsh, C. A., Shier, M. L., Sitter, K. C., &amp; </a:t>
            </a:r>
            <a:r>
              <a:rPr lang="en-CA" dirty="0" err="1"/>
              <a:t>Sieppert</a:t>
            </a:r>
            <a:r>
              <a:rPr lang="en-CA" dirty="0"/>
              <a:t>, J. D. (2010). Applied Methods of Teaching about Oppression and Diversity to Graduate Social Work Students: A Case Example of Digital Stories. </a:t>
            </a:r>
            <a:r>
              <a:rPr lang="en-CA" i="1" dirty="0"/>
              <a:t>The Canadian Journal for the Scholarship of Teaching and Learning, 1</a:t>
            </a:r>
            <a:r>
              <a:rPr lang="en-CA" dirty="0"/>
              <a:t>(2). http://</a:t>
            </a:r>
            <a:r>
              <a:rPr lang="en-CA" dirty="0" err="1"/>
              <a:t>dx.doi.org</a:t>
            </a:r>
            <a:r>
              <a:rPr lang="en-CA" dirty="0"/>
              <a:t>/10.5206/cjsotl-rcacea.2010.2.3</a:t>
            </a:r>
          </a:p>
          <a:p>
            <a:br>
              <a:rPr lang="en-CA" dirty="0"/>
            </a:br>
            <a:r>
              <a:rPr lang="en-CA" dirty="0"/>
              <a:t> Walsh, C. A., Rutherford, G., &amp; </a:t>
            </a:r>
            <a:r>
              <a:rPr lang="en-CA" dirty="0" err="1"/>
              <a:t>Kuzmak</a:t>
            </a:r>
            <a:r>
              <a:rPr lang="en-CA" dirty="0"/>
              <a:t>, N. (2010). Engaging women who are homeless in community-based research using emerging qualitative data collection techniques. </a:t>
            </a:r>
            <a:r>
              <a:rPr lang="en-CA" i="1" dirty="0"/>
              <a:t>International Journal of Multiple Research Approaches, </a:t>
            </a:r>
            <a:r>
              <a:rPr lang="en-CA" dirty="0"/>
              <a:t>4, 192–205.</a:t>
            </a:r>
          </a:p>
          <a:p>
            <a:endParaRPr lang="en-US" dirty="0"/>
          </a:p>
        </p:txBody>
      </p:sp>
    </p:spTree>
    <p:extLst>
      <p:ext uri="{BB962C8B-B14F-4D97-AF65-F5344CB8AC3E}">
        <p14:creationId xmlns:p14="http://schemas.microsoft.com/office/powerpoint/2010/main" val="350112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9CE6-CEBF-5146-AD9A-9360A3F4B38F}"/>
              </a:ext>
            </a:extLst>
          </p:cNvPr>
          <p:cNvSpPr>
            <a:spLocks noGrp="1"/>
          </p:cNvSpPr>
          <p:nvPr>
            <p:ph type="title"/>
          </p:nvPr>
        </p:nvSpPr>
        <p:spPr/>
        <p:txBody>
          <a:bodyPr/>
          <a:lstStyle/>
          <a:p>
            <a:r>
              <a:rPr lang="en-US" dirty="0"/>
              <a:t>For More Information Please Contact</a:t>
            </a:r>
          </a:p>
        </p:txBody>
      </p:sp>
      <p:sp>
        <p:nvSpPr>
          <p:cNvPr id="5" name="Content Placeholder 4">
            <a:extLst>
              <a:ext uri="{FF2B5EF4-FFF2-40B4-BE49-F238E27FC236}">
                <a16:creationId xmlns:a16="http://schemas.microsoft.com/office/drawing/2014/main" id="{C17E9522-EFFB-C549-A66B-CB0E38E6D9D4}"/>
              </a:ext>
            </a:extLst>
          </p:cNvPr>
          <p:cNvSpPr>
            <a:spLocks noGrp="1"/>
          </p:cNvSpPr>
          <p:nvPr>
            <p:ph idx="1"/>
          </p:nvPr>
        </p:nvSpPr>
        <p:spPr/>
        <p:txBody>
          <a:bodyPr/>
          <a:lstStyle/>
          <a:p>
            <a:r>
              <a:rPr lang="en-US" dirty="0"/>
              <a:t>Christine Walsh, </a:t>
            </a:r>
            <a:r>
              <a:rPr lang="en-US" dirty="0">
                <a:hlinkClick r:id="rId2"/>
              </a:rPr>
              <a:t>cwalsh@ucalgary.ca</a:t>
            </a:r>
            <a:endParaRPr lang="en-US" dirty="0"/>
          </a:p>
          <a:p>
            <a:r>
              <a:rPr lang="en-US" dirty="0"/>
              <a:t>Natalie St-Denis </a:t>
            </a:r>
            <a:r>
              <a:rPr lang="en-US" dirty="0">
                <a:hlinkClick r:id="rId3"/>
              </a:rPr>
              <a:t>nstdeni@ucalgary.ca</a:t>
            </a:r>
            <a:endParaRPr lang="en-US" dirty="0"/>
          </a:p>
          <a:p>
            <a:r>
              <a:rPr lang="en-US" dirty="0"/>
              <a:t>Alison </a:t>
            </a:r>
            <a:r>
              <a:rPr lang="en-US" dirty="0" err="1"/>
              <a:t>Grittner</a:t>
            </a:r>
            <a:r>
              <a:rPr lang="en-US" dirty="0"/>
              <a:t> </a:t>
            </a:r>
            <a:r>
              <a:rPr lang="en-US" dirty="0">
                <a:hlinkClick r:id="rId3"/>
              </a:rPr>
              <a:t>alison.grittner@ucalgary.ca</a:t>
            </a:r>
            <a:endParaRPr lang="en-US" dirty="0"/>
          </a:p>
        </p:txBody>
      </p:sp>
    </p:spTree>
    <p:extLst>
      <p:ext uri="{BB962C8B-B14F-4D97-AF65-F5344CB8AC3E}">
        <p14:creationId xmlns:p14="http://schemas.microsoft.com/office/powerpoint/2010/main" val="3056191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3C8A-56CE-AA45-9A5E-2B61C756BC46}"/>
              </a:ext>
            </a:extLst>
          </p:cNvPr>
          <p:cNvSpPr>
            <a:spLocks noGrp="1"/>
          </p:cNvSpPr>
          <p:nvPr>
            <p:ph type="title"/>
          </p:nvPr>
        </p:nvSpPr>
        <p:spPr/>
        <p:txBody>
          <a:bodyPr/>
          <a:lstStyle/>
          <a:p>
            <a:r>
              <a:rPr lang="en-US" dirty="0"/>
              <a:t>Current Activities</a:t>
            </a:r>
          </a:p>
        </p:txBody>
      </p:sp>
      <p:sp>
        <p:nvSpPr>
          <p:cNvPr id="3" name="Content Placeholder 2">
            <a:extLst>
              <a:ext uri="{FF2B5EF4-FFF2-40B4-BE49-F238E27FC236}">
                <a16:creationId xmlns:a16="http://schemas.microsoft.com/office/drawing/2014/main" id="{59EF4DF8-40D7-EE4A-A360-11CAB1113039}"/>
              </a:ext>
            </a:extLst>
          </p:cNvPr>
          <p:cNvSpPr>
            <a:spLocks noGrp="1"/>
          </p:cNvSpPr>
          <p:nvPr>
            <p:ph sz="half" idx="1"/>
          </p:nvPr>
        </p:nvSpPr>
        <p:spPr/>
        <p:txBody>
          <a:bodyPr>
            <a:normAutofit fontScale="92500" lnSpcReduction="10000"/>
          </a:bodyPr>
          <a:lstStyle/>
          <a:p>
            <a:r>
              <a:rPr lang="en-US" dirty="0"/>
              <a:t>Interviews on Promising and Wise Practices </a:t>
            </a:r>
          </a:p>
          <a:p>
            <a:pPr lvl="1"/>
            <a:r>
              <a:rPr lang="en-US" dirty="0"/>
              <a:t>Recruiting field directors/coordinators, faculty, field instructors, and other field stakeholders for a 30-60 min. interview</a:t>
            </a:r>
          </a:p>
          <a:p>
            <a:r>
              <a:rPr lang="en-US" dirty="0"/>
              <a:t>Impact of COVID-19 on Field Education </a:t>
            </a:r>
          </a:p>
          <a:p>
            <a:pPr lvl="1"/>
            <a:r>
              <a:rPr lang="en-US" dirty="0"/>
              <a:t>Recruiting BSW and MSW social work students to complete an online survey</a:t>
            </a:r>
          </a:p>
          <a:p>
            <a:r>
              <a:rPr lang="en-US" dirty="0"/>
              <a:t>Dialogue Circles </a:t>
            </a:r>
          </a:p>
          <a:p>
            <a:pPr lvl="1"/>
            <a:r>
              <a:rPr lang="en-US" dirty="0"/>
              <a:t>Recruiting BSW, MSW, and PhD social work students</a:t>
            </a:r>
          </a:p>
          <a:p>
            <a:r>
              <a:rPr lang="en-US" dirty="0"/>
              <a:t>State of Social Work Field Education</a:t>
            </a:r>
          </a:p>
          <a:p>
            <a:pPr lvl="1"/>
            <a:r>
              <a:rPr lang="en-US" dirty="0"/>
              <a:t>Recently closed a National survey with field directors/coordinators across Canada</a:t>
            </a:r>
          </a:p>
        </p:txBody>
      </p:sp>
      <p:sp>
        <p:nvSpPr>
          <p:cNvPr id="4" name="Content Placeholder 3">
            <a:extLst>
              <a:ext uri="{FF2B5EF4-FFF2-40B4-BE49-F238E27FC236}">
                <a16:creationId xmlns:a16="http://schemas.microsoft.com/office/drawing/2014/main" id="{E2DB7F73-6A30-9F40-A4A6-024CF89C3EB0}"/>
              </a:ext>
            </a:extLst>
          </p:cNvPr>
          <p:cNvSpPr>
            <a:spLocks noGrp="1"/>
          </p:cNvSpPr>
          <p:nvPr>
            <p:ph sz="half" idx="2"/>
          </p:nvPr>
        </p:nvSpPr>
        <p:spPr/>
        <p:txBody>
          <a:bodyPr>
            <a:normAutofit fontScale="92500" lnSpcReduction="10000"/>
          </a:bodyPr>
          <a:lstStyle/>
          <a:p>
            <a:r>
              <a:rPr lang="en-US" dirty="0"/>
              <a:t>Virtual Practicum Resources</a:t>
            </a:r>
          </a:p>
          <a:p>
            <a:pPr lvl="1"/>
            <a:r>
              <a:rPr lang="en-US" dirty="0"/>
              <a:t>Supporting BSW and MSW practicum students with opportunities to develop resources</a:t>
            </a:r>
          </a:p>
          <a:p>
            <a:r>
              <a:rPr lang="en-US" dirty="0"/>
              <a:t>Digital Story Guidebook</a:t>
            </a:r>
          </a:p>
          <a:p>
            <a:pPr lvl="1"/>
            <a:r>
              <a:rPr lang="en-US" dirty="0"/>
              <a:t>Developing a resource to support digital storytelling in field seminars</a:t>
            </a:r>
          </a:p>
          <a:p>
            <a:r>
              <a:rPr lang="en-US" dirty="0"/>
              <a:t>Field Image Showcase</a:t>
            </a:r>
          </a:p>
          <a:p>
            <a:pPr lvl="1"/>
            <a:r>
              <a:rPr lang="en-US" dirty="0"/>
              <a:t>Inviting BSW, MSW, and PhD students to submit an image and a narrative </a:t>
            </a:r>
          </a:p>
          <a:p>
            <a:r>
              <a:rPr lang="en-US" dirty="0"/>
              <a:t>Applied Practice Research Module</a:t>
            </a:r>
          </a:p>
          <a:p>
            <a:pPr lvl="1"/>
            <a:r>
              <a:rPr lang="en-US" dirty="0"/>
              <a:t>Developing an online training module to facilitate practice research in field education</a:t>
            </a:r>
          </a:p>
        </p:txBody>
      </p:sp>
      <p:sp>
        <p:nvSpPr>
          <p:cNvPr id="5" name="TextBox 4">
            <a:extLst>
              <a:ext uri="{FF2B5EF4-FFF2-40B4-BE49-F238E27FC236}">
                <a16:creationId xmlns:a16="http://schemas.microsoft.com/office/drawing/2014/main" id="{3EE6A236-FA13-4C4B-A642-9F9FCDBE2F6C}"/>
              </a:ext>
            </a:extLst>
          </p:cNvPr>
          <p:cNvSpPr txBox="1"/>
          <p:nvPr/>
        </p:nvSpPr>
        <p:spPr>
          <a:xfrm>
            <a:off x="581193" y="6128342"/>
            <a:ext cx="5422390" cy="369332"/>
          </a:xfrm>
          <a:prstGeom prst="rect">
            <a:avLst/>
          </a:prstGeom>
          <a:noFill/>
        </p:spPr>
        <p:txBody>
          <a:bodyPr wrap="square" rtlCol="0">
            <a:spAutoFit/>
          </a:bodyPr>
          <a:lstStyle/>
          <a:p>
            <a:r>
              <a:rPr lang="en-US" dirty="0"/>
              <a:t>Contact </a:t>
            </a:r>
            <a:r>
              <a:rPr lang="en-US" dirty="0">
                <a:hlinkClick r:id="rId2"/>
              </a:rPr>
              <a:t>tfelresearch@gmail.com</a:t>
            </a:r>
            <a:r>
              <a:rPr lang="en-US" dirty="0"/>
              <a:t> to participate!</a:t>
            </a:r>
          </a:p>
        </p:txBody>
      </p:sp>
      <p:sp>
        <p:nvSpPr>
          <p:cNvPr id="6" name="TextBox 5">
            <a:extLst>
              <a:ext uri="{FF2B5EF4-FFF2-40B4-BE49-F238E27FC236}">
                <a16:creationId xmlns:a16="http://schemas.microsoft.com/office/drawing/2014/main" id="{4CEE8B02-4701-AB4D-A1CB-8BF5559F787B}"/>
              </a:ext>
            </a:extLst>
          </p:cNvPr>
          <p:cNvSpPr txBox="1"/>
          <p:nvPr/>
        </p:nvSpPr>
        <p:spPr>
          <a:xfrm>
            <a:off x="6408837" y="6128342"/>
            <a:ext cx="5422390" cy="369332"/>
          </a:xfrm>
          <a:prstGeom prst="rect">
            <a:avLst/>
          </a:prstGeom>
          <a:noFill/>
        </p:spPr>
        <p:txBody>
          <a:bodyPr wrap="square" rtlCol="0">
            <a:spAutoFit/>
          </a:bodyPr>
          <a:lstStyle/>
          <a:p>
            <a:r>
              <a:rPr lang="en-US" dirty="0"/>
              <a:t>Contact </a:t>
            </a:r>
            <a:r>
              <a:rPr lang="en-US" dirty="0">
                <a:hlinkClick r:id="rId3"/>
              </a:rPr>
              <a:t>tfelproject@gmail.com</a:t>
            </a:r>
            <a:r>
              <a:rPr lang="en-US" dirty="0"/>
              <a:t> to join!</a:t>
            </a:r>
          </a:p>
        </p:txBody>
      </p:sp>
    </p:spTree>
    <p:extLst>
      <p:ext uri="{BB962C8B-B14F-4D97-AF65-F5344CB8AC3E}">
        <p14:creationId xmlns:p14="http://schemas.microsoft.com/office/powerpoint/2010/main" val="341847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B54B-A796-3D40-8D49-61A812875C44}"/>
              </a:ext>
            </a:extLst>
          </p:cNvPr>
          <p:cNvSpPr>
            <a:spLocks noGrp="1"/>
          </p:cNvSpPr>
          <p:nvPr>
            <p:ph type="title"/>
          </p:nvPr>
        </p:nvSpPr>
        <p:spPr/>
        <p:txBody>
          <a:bodyPr/>
          <a:lstStyle/>
          <a:p>
            <a:r>
              <a:rPr lang="en-US" dirty="0"/>
              <a:t>Territorial Acknowledgement</a:t>
            </a:r>
          </a:p>
        </p:txBody>
      </p:sp>
      <p:sp>
        <p:nvSpPr>
          <p:cNvPr id="3" name="Content Placeholder 2">
            <a:extLst>
              <a:ext uri="{FF2B5EF4-FFF2-40B4-BE49-F238E27FC236}">
                <a16:creationId xmlns:a16="http://schemas.microsoft.com/office/drawing/2014/main" id="{FF40E15C-B3EB-584A-9004-FC75A818F59A}"/>
              </a:ext>
            </a:extLst>
          </p:cNvPr>
          <p:cNvSpPr>
            <a:spLocks noGrp="1"/>
          </p:cNvSpPr>
          <p:nvPr>
            <p:ph sz="half" idx="1"/>
          </p:nvPr>
        </p:nvSpPr>
        <p:spPr>
          <a:xfrm>
            <a:off x="581193" y="2047461"/>
            <a:ext cx="6018390" cy="4472609"/>
          </a:xfrm>
        </p:spPr>
        <p:txBody>
          <a:bodyPr>
            <a:normAutofit/>
          </a:bodyPr>
          <a:lstStyle/>
          <a:p>
            <a:pPr marL="0" indent="0">
              <a:buNone/>
            </a:pPr>
            <a:endParaRPr lang="en-US" sz="2600" dirty="0"/>
          </a:p>
          <a:p>
            <a:pPr marL="0" indent="0" algn="just">
              <a:buNone/>
            </a:pPr>
            <a:r>
              <a:rPr lang="en-CA" b="1" i="1" dirty="0"/>
              <a:t>We would like to acknowledge the traditional territories of the people of the Treaty 7 region in Southern Alberta, which includes the Blackfoot Confederacy (comprising the </a:t>
            </a:r>
            <a:r>
              <a:rPr lang="en-CA" b="1" i="1" dirty="0" err="1"/>
              <a:t>Siksika</a:t>
            </a:r>
            <a:r>
              <a:rPr lang="en-CA" b="1" i="1" dirty="0"/>
              <a:t>, </a:t>
            </a:r>
            <a:r>
              <a:rPr lang="en-CA" b="1" i="1" dirty="0" err="1"/>
              <a:t>Piikani</a:t>
            </a:r>
            <a:r>
              <a:rPr lang="en-CA" b="1" i="1" dirty="0"/>
              <a:t>, and </a:t>
            </a:r>
            <a:r>
              <a:rPr lang="en-CA" b="1" i="1" dirty="0" err="1"/>
              <a:t>Kainai</a:t>
            </a:r>
            <a:r>
              <a:rPr lang="en-CA" b="1" i="1" dirty="0"/>
              <a:t> First Nations), as well as the </a:t>
            </a:r>
            <a:r>
              <a:rPr lang="en-CA" b="1" i="1" dirty="0" err="1"/>
              <a:t>Tsuut’ina</a:t>
            </a:r>
            <a:r>
              <a:rPr lang="en-CA" b="1" i="1" dirty="0"/>
              <a:t> First Nation, and the Stoney </a:t>
            </a:r>
            <a:r>
              <a:rPr lang="en-CA" b="1" i="1" dirty="0" err="1"/>
              <a:t>Nakoda</a:t>
            </a:r>
            <a:r>
              <a:rPr lang="en-CA" b="1" i="1" dirty="0"/>
              <a:t> (including the </a:t>
            </a:r>
            <a:r>
              <a:rPr lang="en-CA" b="1" i="1" dirty="0" err="1"/>
              <a:t>Chiniki</a:t>
            </a:r>
            <a:r>
              <a:rPr lang="en-CA" b="1" i="1" dirty="0"/>
              <a:t>, Bearspaw, and Wesley First Nations). The City of Calgary is also home to Métis Nation of Alberta, Region III. </a:t>
            </a:r>
            <a:endParaRPr lang="en-CA" sz="2600" i="1"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621991AE-9D1D-7A4A-840D-FD380EDC4979}"/>
              </a:ext>
            </a:extLst>
          </p:cNvPr>
          <p:cNvSpPr>
            <a:spLocks noGrp="1"/>
          </p:cNvSpPr>
          <p:nvPr>
            <p:ph sz="half" idx="2"/>
          </p:nvPr>
        </p:nvSpPr>
        <p:spPr>
          <a:xfrm>
            <a:off x="6188417" y="2228003"/>
            <a:ext cx="5422392" cy="4123101"/>
          </a:xfrm>
        </p:spPr>
        <p:txBody>
          <a:bodyPr>
            <a:normAutofit/>
          </a:bodyPr>
          <a:lstStyle/>
          <a:p>
            <a:endParaRPr lang="en-CA" dirty="0"/>
          </a:p>
          <a:p>
            <a:endParaRPr lang="en-CA" dirty="0"/>
          </a:p>
          <a:p>
            <a:endParaRPr lang="en-CA" dirty="0"/>
          </a:p>
        </p:txBody>
      </p:sp>
      <p:pic>
        <p:nvPicPr>
          <p:cNvPr id="1026" name="Picture 2" descr="Cultural model">
            <a:extLst>
              <a:ext uri="{FF2B5EF4-FFF2-40B4-BE49-F238E27FC236}">
                <a16:creationId xmlns:a16="http://schemas.microsoft.com/office/drawing/2014/main" id="{A456CDB2-1F19-5B49-99E8-A289396F7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137" y="2229641"/>
            <a:ext cx="3849449" cy="349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23DC5C-7875-E04B-A6D2-4E6BCCCF4EAB}"/>
              </a:ext>
            </a:extLst>
          </p:cNvPr>
          <p:cNvSpPr txBox="1"/>
          <p:nvPr/>
        </p:nvSpPr>
        <p:spPr>
          <a:xfrm>
            <a:off x="6335787" y="5973922"/>
            <a:ext cx="5854147" cy="646331"/>
          </a:xfrm>
          <a:prstGeom prst="rect">
            <a:avLst/>
          </a:prstGeom>
          <a:noFill/>
        </p:spPr>
        <p:txBody>
          <a:bodyPr wrap="square" rtlCol="0">
            <a:spAutoFit/>
          </a:bodyPr>
          <a:lstStyle/>
          <a:p>
            <a:pPr algn="ctr"/>
            <a:r>
              <a:rPr lang="en-US" dirty="0"/>
              <a:t>ii’ </a:t>
            </a:r>
            <a:r>
              <a:rPr lang="en-US" dirty="0" err="1"/>
              <a:t>taa’poh’to’p</a:t>
            </a:r>
            <a:endParaRPr lang="en-US" dirty="0"/>
          </a:p>
          <a:p>
            <a:pPr algn="ctr"/>
            <a:r>
              <a:rPr lang="en-US" dirty="0"/>
              <a:t>University of Calgary Office of Indigenous Engagement </a:t>
            </a:r>
          </a:p>
        </p:txBody>
      </p:sp>
    </p:spTree>
    <p:extLst>
      <p:ext uri="{BB962C8B-B14F-4D97-AF65-F5344CB8AC3E}">
        <p14:creationId xmlns:p14="http://schemas.microsoft.com/office/powerpoint/2010/main" val="3295690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E61841E-529C-460F-9104-B325E4AFD0FD}"/>
              </a:ext>
            </a:extLst>
          </p:cNvPr>
          <p:cNvSpPr/>
          <p:nvPr/>
        </p:nvSpPr>
        <p:spPr>
          <a:xfrm>
            <a:off x="1307042" y="4750593"/>
            <a:ext cx="9577917" cy="1512623"/>
          </a:xfrm>
          <a:prstGeom prst="roundRect">
            <a:avLst/>
          </a:prstGeom>
          <a:solidFill>
            <a:srgbClr val="C890C4">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en-US" sz="2400" dirty="0"/>
          </a:p>
        </p:txBody>
      </p:sp>
      <p:sp>
        <p:nvSpPr>
          <p:cNvPr id="52226" name="TextBox 1">
            <a:extLst>
              <a:ext uri="{FF2B5EF4-FFF2-40B4-BE49-F238E27FC236}">
                <a16:creationId xmlns:a16="http://schemas.microsoft.com/office/drawing/2014/main" id="{AF86084E-6CD4-4B73-934D-1CEA429FD322}"/>
              </a:ext>
            </a:extLst>
          </p:cNvPr>
          <p:cNvSpPr txBox="1">
            <a:spLocks noChangeArrowheads="1"/>
          </p:cNvSpPr>
          <p:nvPr/>
        </p:nvSpPr>
        <p:spPr bwMode="auto">
          <a:xfrm>
            <a:off x="4899955" y="4999071"/>
            <a:ext cx="2435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000" b="1" dirty="0"/>
              <a:t>Dr. Julie </a:t>
            </a:r>
            <a:r>
              <a:rPr lang="en-US" altLang="en-US" sz="2000" b="1" dirty="0" err="1"/>
              <a:t>Drolet</a:t>
            </a:r>
            <a:r>
              <a:rPr lang="en-US" altLang="en-US" sz="2000" b="1" dirty="0"/>
              <a:t> </a:t>
            </a:r>
          </a:p>
          <a:p>
            <a:pPr algn="ctr"/>
            <a:r>
              <a:rPr lang="en-US" altLang="en-US" sz="2000" i="1" dirty="0"/>
              <a:t>Project Director</a:t>
            </a:r>
          </a:p>
          <a:p>
            <a:pPr algn="ctr"/>
            <a:r>
              <a:rPr lang="en-US" altLang="en-US" sz="2000" u="sng" dirty="0"/>
              <a:t>jdrolet@ucalgary.ca</a:t>
            </a:r>
          </a:p>
        </p:txBody>
      </p:sp>
      <p:sp>
        <p:nvSpPr>
          <p:cNvPr id="52233" name="TextBox 10">
            <a:extLst>
              <a:ext uri="{FF2B5EF4-FFF2-40B4-BE49-F238E27FC236}">
                <a16:creationId xmlns:a16="http://schemas.microsoft.com/office/drawing/2014/main" id="{B991DAF9-BF05-4C57-81A1-CD882B99ED85}"/>
              </a:ext>
            </a:extLst>
          </p:cNvPr>
          <p:cNvSpPr txBox="1">
            <a:spLocks noChangeArrowheads="1"/>
          </p:cNvSpPr>
          <p:nvPr/>
        </p:nvSpPr>
        <p:spPr bwMode="auto">
          <a:xfrm>
            <a:off x="3043722" y="941308"/>
            <a:ext cx="61045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800" dirty="0"/>
              <a:t>For more information </a:t>
            </a:r>
          </a:p>
          <a:p>
            <a:pPr algn="ctr"/>
            <a:r>
              <a:rPr lang="en-US" altLang="en-US" sz="2800" dirty="0"/>
              <a:t>about the partnership please contact:</a:t>
            </a:r>
          </a:p>
          <a:p>
            <a:pPr algn="ctr"/>
            <a:r>
              <a:rPr lang="en-US" altLang="en-US" sz="2800" dirty="0">
                <a:hlinkClick r:id="rId3"/>
              </a:rPr>
              <a:t>tfelproject@gmail.com</a:t>
            </a:r>
            <a:endParaRPr lang="en-US" altLang="en-US" sz="2800" dirty="0"/>
          </a:p>
          <a:p>
            <a:pPr algn="ctr"/>
            <a:endParaRPr lang="en-US" altLang="en-US" sz="3600" dirty="0"/>
          </a:p>
        </p:txBody>
      </p:sp>
      <p:pic>
        <p:nvPicPr>
          <p:cNvPr id="2" name="Picture 1">
            <a:extLst>
              <a:ext uri="{FF2B5EF4-FFF2-40B4-BE49-F238E27FC236}">
                <a16:creationId xmlns:a16="http://schemas.microsoft.com/office/drawing/2014/main" id="{30C2AC98-CAC2-4BA4-A79C-E63BCA294D6E}"/>
              </a:ext>
            </a:extLst>
          </p:cNvPr>
          <p:cNvPicPr>
            <a:picLocks noChangeAspect="1"/>
          </p:cNvPicPr>
          <p:nvPr/>
        </p:nvPicPr>
        <p:blipFill>
          <a:blip r:embed="rId4"/>
          <a:stretch>
            <a:fillRect/>
          </a:stretch>
        </p:blipFill>
        <p:spPr>
          <a:xfrm>
            <a:off x="4856570" y="2640949"/>
            <a:ext cx="2478860" cy="1773693"/>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AE3F-3945-C34A-A04F-80DA325EFA7C}"/>
              </a:ext>
            </a:extLst>
          </p:cNvPr>
          <p:cNvSpPr>
            <a:spLocks noGrp="1"/>
          </p:cNvSpPr>
          <p:nvPr>
            <p:ph type="title"/>
          </p:nvPr>
        </p:nvSpPr>
        <p:spPr/>
        <p:txBody>
          <a:bodyPr>
            <a:normAutofit/>
          </a:bodyPr>
          <a:lstStyle/>
          <a:p>
            <a:r>
              <a:rPr lang="en-US" dirty="0"/>
              <a:t>Digital Storytelling</a:t>
            </a:r>
          </a:p>
        </p:txBody>
      </p:sp>
      <p:sp>
        <p:nvSpPr>
          <p:cNvPr id="3" name="Content Placeholder 2">
            <a:extLst>
              <a:ext uri="{FF2B5EF4-FFF2-40B4-BE49-F238E27FC236}">
                <a16:creationId xmlns:a16="http://schemas.microsoft.com/office/drawing/2014/main" id="{FB4336D8-39DE-3642-A40C-7EB071CEF0BC}"/>
              </a:ext>
            </a:extLst>
          </p:cNvPr>
          <p:cNvSpPr>
            <a:spLocks noGrp="1"/>
          </p:cNvSpPr>
          <p:nvPr>
            <p:ph idx="1"/>
          </p:nvPr>
        </p:nvSpPr>
        <p:spPr>
          <a:xfrm>
            <a:off x="858644" y="2469995"/>
            <a:ext cx="10125307" cy="3886200"/>
          </a:xfrm>
        </p:spPr>
        <p:txBody>
          <a:bodyPr>
            <a:normAutofit/>
          </a:bodyPr>
          <a:lstStyle/>
          <a:p>
            <a:r>
              <a:rPr lang="en-CA" dirty="0"/>
              <a:t>Digital storytelling (DST) is </a:t>
            </a:r>
            <a:r>
              <a:rPr lang="en-US" dirty="0"/>
              <a:t>a creative process that provides opportunity for people to tell a story through the use of modern digital technologies (Burgess, 2006). </a:t>
            </a:r>
          </a:p>
          <a:p>
            <a:r>
              <a:rPr lang="en-US" dirty="0"/>
              <a:t>It blends creative writing, oral history, art therapy, and facilitative community media production techniques.</a:t>
            </a:r>
          </a:p>
          <a:p>
            <a:r>
              <a:rPr lang="en-CA" dirty="0"/>
              <a:t>DST is a storytelling method that is interwoven with digitised images, texts, sounds and/or other digital elements, and it is frequently referred to as a practice method used in therapeutic or community settings (Chan &amp; </a:t>
            </a:r>
            <a:r>
              <a:rPr lang="en-CA" dirty="0" err="1"/>
              <a:t>Yau</a:t>
            </a:r>
            <a:r>
              <a:rPr lang="en-CA" dirty="0"/>
              <a:t>, 2019; Sage et al., 2018).</a:t>
            </a:r>
            <a:endParaRPr lang="en-US" dirty="0"/>
          </a:p>
          <a:p>
            <a:r>
              <a:rPr lang="en-US" dirty="0"/>
              <a:t>It is used as a community development model, curriculum tool for elementary to graduate students, an aid to professional development and collaboration, and as a participatory research method (e.g., Notley &amp; </a:t>
            </a:r>
            <a:r>
              <a:rPr lang="en-US" dirty="0" err="1"/>
              <a:t>Tacchi</a:t>
            </a:r>
            <a:r>
              <a:rPr lang="en-US" dirty="0"/>
              <a:t>, 2005; </a:t>
            </a:r>
            <a:r>
              <a:rPr lang="en-US" dirty="0" err="1"/>
              <a:t>Skuse</a:t>
            </a:r>
            <a:r>
              <a:rPr lang="en-US" dirty="0"/>
              <a:t> et al., 2007; University of Houston, n.d.; Vermont Teachers Teaching with Technology, n.d.). </a:t>
            </a:r>
          </a:p>
          <a:p>
            <a:endParaRPr lang="en-US" dirty="0"/>
          </a:p>
        </p:txBody>
      </p:sp>
    </p:spTree>
    <p:extLst>
      <p:ext uri="{BB962C8B-B14F-4D97-AF65-F5344CB8AC3E}">
        <p14:creationId xmlns:p14="http://schemas.microsoft.com/office/powerpoint/2010/main" val="130920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2DFA-DC1F-1947-8EDC-026F6F288F67}"/>
              </a:ext>
            </a:extLst>
          </p:cNvPr>
          <p:cNvSpPr>
            <a:spLocks noGrp="1"/>
          </p:cNvSpPr>
          <p:nvPr>
            <p:ph type="title"/>
          </p:nvPr>
        </p:nvSpPr>
        <p:spPr/>
        <p:txBody>
          <a:bodyPr/>
          <a:lstStyle/>
          <a:p>
            <a:r>
              <a:rPr lang="en-US" dirty="0"/>
              <a:t>DST In The Social Work Classroom</a:t>
            </a:r>
          </a:p>
        </p:txBody>
      </p:sp>
      <p:sp>
        <p:nvSpPr>
          <p:cNvPr id="3" name="Content Placeholder 2">
            <a:extLst>
              <a:ext uri="{FF2B5EF4-FFF2-40B4-BE49-F238E27FC236}">
                <a16:creationId xmlns:a16="http://schemas.microsoft.com/office/drawing/2014/main" id="{AFF3D84F-6D4B-3748-8534-4F9FBD8EBB80}"/>
              </a:ext>
            </a:extLst>
          </p:cNvPr>
          <p:cNvSpPr>
            <a:spLocks noGrp="1"/>
          </p:cNvSpPr>
          <p:nvPr>
            <p:ph idx="1"/>
          </p:nvPr>
        </p:nvSpPr>
        <p:spPr/>
        <p:txBody>
          <a:bodyPr>
            <a:normAutofit/>
          </a:bodyPr>
          <a:lstStyle/>
          <a:p>
            <a:r>
              <a:rPr lang="en-CA" dirty="0"/>
              <a:t>An Australian University’s social work teaching team developed a client-centered web-based DST case study as a form of practice simulation in an MSW program.  They reposted that students mastered new skills, developed ways to self-manage and reflect on their </a:t>
            </a:r>
            <a:r>
              <a:rPr lang="en-CA" dirty="0">
                <a:latin typeface="+mj-lt"/>
              </a:rPr>
              <a:t>emotional reactions to confronting and overwhelming situations without harming real clients. Challenges identified included not being able to interact with the simulated ‘client’ to ask further questions (Goldingay, Epstein, &amp; Taylor, 2018).</a:t>
            </a:r>
          </a:p>
          <a:p>
            <a:r>
              <a:rPr lang="en-US" dirty="0">
                <a:latin typeface="+mj-lt"/>
              </a:rPr>
              <a:t>In an MSW course on social justice, diversity and oppression </a:t>
            </a:r>
            <a:r>
              <a:rPr lang="en-CA" dirty="0">
                <a:latin typeface="+mj-lt"/>
              </a:rPr>
              <a:t>sharing stories through DST was found to be transformative. IT created opportunity for reflection that helps “with students’ overall learning of concepts and ideas. . . think about oppression and diversity in an applied sense, to reflect on how oppression and  diversity impacts their lives and the lives of their colleagues, and to challenge their own biases and perceptions of the various forms of  societal oppression” ( Walsh et al., 2010, p. 11). </a:t>
            </a:r>
          </a:p>
          <a:p>
            <a:r>
              <a:rPr lang="en-US" dirty="0">
                <a:latin typeface="+mj-lt"/>
              </a:rPr>
              <a:t>A BSW class used DST for students to co-create stories with seniors to deepen their understanding of the life course perspective</a:t>
            </a:r>
            <a:r>
              <a:rPr lang="en-US" dirty="0"/>
              <a:t>. </a:t>
            </a:r>
          </a:p>
        </p:txBody>
      </p:sp>
    </p:spTree>
    <p:extLst>
      <p:ext uri="{BB962C8B-B14F-4D97-AF65-F5344CB8AC3E}">
        <p14:creationId xmlns:p14="http://schemas.microsoft.com/office/powerpoint/2010/main" val="369530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BA22-1894-2341-8E2D-98125B065B93}"/>
              </a:ext>
            </a:extLst>
          </p:cNvPr>
          <p:cNvSpPr>
            <a:spLocks noGrp="1"/>
          </p:cNvSpPr>
          <p:nvPr>
            <p:ph type="title"/>
          </p:nvPr>
        </p:nvSpPr>
        <p:spPr/>
        <p:txBody>
          <a:bodyPr/>
          <a:lstStyle/>
          <a:p>
            <a:r>
              <a:rPr lang="en-US" dirty="0"/>
              <a:t>DST IN Training Health Professionals</a:t>
            </a:r>
          </a:p>
        </p:txBody>
      </p:sp>
      <p:sp>
        <p:nvSpPr>
          <p:cNvPr id="3" name="Content Placeholder 2">
            <a:extLst>
              <a:ext uri="{FF2B5EF4-FFF2-40B4-BE49-F238E27FC236}">
                <a16:creationId xmlns:a16="http://schemas.microsoft.com/office/drawing/2014/main" id="{E063B763-FD7A-FC40-8C15-8351497181E5}"/>
              </a:ext>
            </a:extLst>
          </p:cNvPr>
          <p:cNvSpPr>
            <a:spLocks noGrp="1"/>
          </p:cNvSpPr>
          <p:nvPr>
            <p:ph idx="1"/>
          </p:nvPr>
        </p:nvSpPr>
        <p:spPr/>
        <p:txBody>
          <a:bodyPr/>
          <a:lstStyle/>
          <a:p>
            <a:r>
              <a:rPr lang="en-CA" dirty="0"/>
              <a:t>A 2018 systematic review by Moreau, </a:t>
            </a:r>
            <a:r>
              <a:rPr lang="en-CA" dirty="0" err="1"/>
              <a:t>Eady</a:t>
            </a:r>
            <a:r>
              <a:rPr lang="en-CA" dirty="0"/>
              <a:t>, Sikora, and Horsley on the use of DST in training health professionals characterized five different approaches:  “(a) health professionals’ learning from creating their own digital stories, (b) health professionals’ learning from the perspectives of both the creators and viewers of the digital stories, (c) health professionals’ learning from listening to authentic patients’ digital stories, (d) health professionals’ learning from ‘patients’ stories created by a third party, and (e) health professionals’ learning from viewing the digital stories of both health professionals and patients/family members” (p. 7).</a:t>
            </a:r>
          </a:p>
          <a:p>
            <a:r>
              <a:rPr lang="en-CA" dirty="0"/>
              <a:t>They concluded that ”the co-creation of patients’ digital stories with health professionals as well as the creation and use of health professionals’ own digital stories positively enhanced learning” (p. 7). </a:t>
            </a:r>
            <a:endParaRPr lang="en-US" dirty="0"/>
          </a:p>
        </p:txBody>
      </p:sp>
    </p:spTree>
    <p:extLst>
      <p:ext uri="{BB962C8B-B14F-4D97-AF65-F5344CB8AC3E}">
        <p14:creationId xmlns:p14="http://schemas.microsoft.com/office/powerpoint/2010/main" val="36865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373C-48C7-8746-AA3A-AACF0FEBF37B}"/>
              </a:ext>
            </a:extLst>
          </p:cNvPr>
          <p:cNvSpPr>
            <a:spLocks noGrp="1"/>
          </p:cNvSpPr>
          <p:nvPr>
            <p:ph type="title"/>
          </p:nvPr>
        </p:nvSpPr>
        <p:spPr/>
        <p:txBody>
          <a:bodyPr/>
          <a:lstStyle/>
          <a:p>
            <a:r>
              <a:rPr lang="en-US" dirty="0"/>
              <a:t>DST In Social Work Clinical Practice</a:t>
            </a:r>
          </a:p>
        </p:txBody>
      </p:sp>
      <p:sp>
        <p:nvSpPr>
          <p:cNvPr id="3" name="Content Placeholder 2">
            <a:extLst>
              <a:ext uri="{FF2B5EF4-FFF2-40B4-BE49-F238E27FC236}">
                <a16:creationId xmlns:a16="http://schemas.microsoft.com/office/drawing/2014/main" id="{2EE7B0F5-2BB5-A640-9887-644247468E38}"/>
              </a:ext>
            </a:extLst>
          </p:cNvPr>
          <p:cNvSpPr>
            <a:spLocks noGrp="1"/>
          </p:cNvSpPr>
          <p:nvPr>
            <p:ph idx="1"/>
          </p:nvPr>
        </p:nvSpPr>
        <p:spPr/>
        <p:txBody>
          <a:bodyPr>
            <a:normAutofit/>
          </a:bodyPr>
          <a:lstStyle/>
          <a:p>
            <a:r>
              <a:rPr lang="en-CA" dirty="0"/>
              <a:t>DST can accommodate a broad range of theoretical orientations. </a:t>
            </a:r>
          </a:p>
          <a:p>
            <a:r>
              <a:rPr lang="en-CA" dirty="0"/>
              <a:t>Beyond DST, social work practitioners should be thoughtful about the theory of change they are using and the key components that shape their practice.</a:t>
            </a:r>
          </a:p>
          <a:p>
            <a:r>
              <a:rPr lang="en-CA" dirty="0"/>
              <a:t>A 2019 narrative review by Chan and Sage found that social workers use DST to extend interventions within Narrative Practice, to: </a:t>
            </a:r>
          </a:p>
          <a:p>
            <a:pPr lvl="1"/>
            <a:r>
              <a:rPr lang="en-CA" dirty="0"/>
              <a:t>offer “new communication modalities, which are not possible in face-to-face verbal conversations” and </a:t>
            </a:r>
          </a:p>
          <a:p>
            <a:pPr lvl="1"/>
            <a:r>
              <a:rPr lang="en-CA" dirty="0"/>
              <a:t>actualise Narrative Practice’s ‘dual-focus’ potential by reaching a broader audience and thereby thereby “change community perceptions, make the personal political, normalise adversity, and promote wellness” (p. 10).</a:t>
            </a:r>
          </a:p>
          <a:p>
            <a:pPr marL="0" indent="0">
              <a:buNone/>
            </a:pPr>
            <a:endParaRPr lang="en-CA" dirty="0"/>
          </a:p>
          <a:p>
            <a:endParaRPr lang="en-US" dirty="0"/>
          </a:p>
        </p:txBody>
      </p:sp>
    </p:spTree>
    <p:extLst>
      <p:ext uri="{BB962C8B-B14F-4D97-AF65-F5344CB8AC3E}">
        <p14:creationId xmlns:p14="http://schemas.microsoft.com/office/powerpoint/2010/main" val="3007363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A305-89F9-3340-A11A-A0FF140FAA33}"/>
              </a:ext>
            </a:extLst>
          </p:cNvPr>
          <p:cNvSpPr>
            <a:spLocks noGrp="1"/>
          </p:cNvSpPr>
          <p:nvPr>
            <p:ph type="title"/>
          </p:nvPr>
        </p:nvSpPr>
        <p:spPr/>
        <p:txBody>
          <a:bodyPr/>
          <a:lstStyle/>
          <a:p>
            <a:r>
              <a:rPr lang="en-US" dirty="0"/>
              <a:t>DST in SOCIAL Work Research</a:t>
            </a:r>
          </a:p>
        </p:txBody>
      </p:sp>
      <p:sp>
        <p:nvSpPr>
          <p:cNvPr id="3" name="Content Placeholder 2">
            <a:extLst>
              <a:ext uri="{FF2B5EF4-FFF2-40B4-BE49-F238E27FC236}">
                <a16:creationId xmlns:a16="http://schemas.microsoft.com/office/drawing/2014/main" id="{9D6D59C4-1A01-3F43-BFCC-75DD54F8E489}"/>
              </a:ext>
            </a:extLst>
          </p:cNvPr>
          <p:cNvSpPr>
            <a:spLocks noGrp="1"/>
          </p:cNvSpPr>
          <p:nvPr>
            <p:ph idx="1"/>
          </p:nvPr>
        </p:nvSpPr>
        <p:spPr/>
        <p:txBody>
          <a:bodyPr/>
          <a:lstStyle/>
          <a:p>
            <a:r>
              <a:rPr lang="en-CA" dirty="0"/>
              <a:t>DST when used with a small group of lone mothers from refugee backgrounds “acknowledged women's capacities for self-representation and agency”. . . acted “as a pathway to produce counter-narratives, both at the individual and broader community levels” and could be used as “tools for social advocacy, which can assist social workers to ensure meaningful outcomes for service users” (</a:t>
            </a:r>
            <a:r>
              <a:rPr lang="en-CA" dirty="0" err="1"/>
              <a:t>Lenette</a:t>
            </a:r>
            <a:r>
              <a:rPr lang="en-CA" dirty="0"/>
              <a:t>, Cox, &amp; Brough, 2015, p. 988). </a:t>
            </a:r>
          </a:p>
          <a:p>
            <a:r>
              <a:rPr lang="en-CA" dirty="0"/>
              <a:t>DST was found to be an effective way to engage homeless women and ways “may be suitable for vulnerable populations, as they support participant expression and encourage diverse perspectives” (Walsh, Rutherford, &amp; </a:t>
            </a:r>
            <a:r>
              <a:rPr lang="en-CA" dirty="0" err="1"/>
              <a:t>Kuzmak</a:t>
            </a:r>
            <a:r>
              <a:rPr lang="en-CA" dirty="0"/>
              <a:t>, 2010, p. 192).</a:t>
            </a:r>
            <a:endParaRPr lang="en-US" dirty="0"/>
          </a:p>
        </p:txBody>
      </p:sp>
    </p:spTree>
    <p:extLst>
      <p:ext uri="{BB962C8B-B14F-4D97-AF65-F5344CB8AC3E}">
        <p14:creationId xmlns:p14="http://schemas.microsoft.com/office/powerpoint/2010/main" val="232657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373B-7C5F-DC4C-8D3D-A0B2F25E3287}"/>
              </a:ext>
            </a:extLst>
          </p:cNvPr>
          <p:cNvSpPr>
            <a:spLocks noGrp="1"/>
          </p:cNvSpPr>
          <p:nvPr>
            <p:ph type="title"/>
          </p:nvPr>
        </p:nvSpPr>
        <p:spPr/>
        <p:txBody>
          <a:bodyPr/>
          <a:lstStyle/>
          <a:p>
            <a:r>
              <a:rPr lang="en-US" dirty="0"/>
              <a:t>Natalie’s Story</a:t>
            </a:r>
          </a:p>
        </p:txBody>
      </p:sp>
      <p:sp>
        <p:nvSpPr>
          <p:cNvPr id="3" name="Content Placeholder 2">
            <a:extLst>
              <a:ext uri="{FF2B5EF4-FFF2-40B4-BE49-F238E27FC236}">
                <a16:creationId xmlns:a16="http://schemas.microsoft.com/office/drawing/2014/main" id="{974B80CF-63D2-9842-86EA-8D156B73527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65372906"/>
      </p:ext>
    </p:extLst>
  </p:cSld>
  <p:clrMapOvr>
    <a:masterClrMapping/>
  </p:clrMapOvr>
</p:sld>
</file>

<file path=ppt/theme/theme1.xml><?xml version="1.0" encoding="utf-8"?>
<a:theme xmlns:a="http://schemas.openxmlformats.org/drawingml/2006/main" name="Dividend">
  <a:themeElements>
    <a:clrScheme name="Custom 7">
      <a:dk1>
        <a:srgbClr val="595959"/>
      </a:dk1>
      <a:lt1>
        <a:srgbClr val="FFFFFF"/>
      </a:lt1>
      <a:dk2>
        <a:srgbClr val="3D3D3D"/>
      </a:dk2>
      <a:lt2>
        <a:srgbClr val="9ED8CF"/>
      </a:lt2>
      <a:accent1>
        <a:srgbClr val="255E74"/>
      </a:accent1>
      <a:accent2>
        <a:srgbClr val="E379AC"/>
      </a:accent2>
      <a:accent3>
        <a:srgbClr val="9E296B"/>
      </a:accent3>
      <a:accent4>
        <a:srgbClr val="9ED8CF"/>
      </a:accent4>
      <a:accent5>
        <a:srgbClr val="388DAE"/>
      </a:accent5>
      <a:accent6>
        <a:srgbClr val="F6DEEB"/>
      </a:accent6>
      <a:hlink>
        <a:srgbClr val="D45B9F"/>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9FD91F45849047B84765448ADCAE8F" ma:contentTypeVersion="6" ma:contentTypeDescription="Create a new document." ma:contentTypeScope="" ma:versionID="5c5f3f4edeae708c0d7a72d7662273f1">
  <xsd:schema xmlns:xsd="http://www.w3.org/2001/XMLSchema" xmlns:xs="http://www.w3.org/2001/XMLSchema" xmlns:p="http://schemas.microsoft.com/office/2006/metadata/properties" xmlns:ns2="7674b742-b633-4934-b335-fd4c7fd1ff78" xmlns:ns3="56fced53-facf-48d4-8934-67c9a2ab71e8" targetNamespace="http://schemas.microsoft.com/office/2006/metadata/properties" ma:root="true" ma:fieldsID="03e9347b6d5e4a569a777e5e36fb86e0" ns2:_="" ns3:_="">
    <xsd:import namespace="7674b742-b633-4934-b335-fd4c7fd1ff78"/>
    <xsd:import namespace="56fced53-facf-48d4-8934-67c9a2ab71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4b742-b633-4934-b335-fd4c7fd1f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fced53-facf-48d4-8934-67c9a2ab71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DF897A-05D6-477B-AE1C-96115DB0140B}"/>
</file>

<file path=customXml/itemProps2.xml><?xml version="1.0" encoding="utf-8"?>
<ds:datastoreItem xmlns:ds="http://schemas.openxmlformats.org/officeDocument/2006/customXml" ds:itemID="{CB2F92E9-27E6-4F77-9952-ED69808C4FED}"/>
</file>

<file path=customXml/itemProps3.xml><?xml version="1.0" encoding="utf-8"?>
<ds:datastoreItem xmlns:ds="http://schemas.openxmlformats.org/officeDocument/2006/customXml" ds:itemID="{98776F3B-9509-4151-9A6D-DC0F3D52F64E}"/>
</file>

<file path=docProps/app.xml><?xml version="1.0" encoding="utf-8"?>
<Properties xmlns="http://schemas.openxmlformats.org/officeDocument/2006/extended-properties" xmlns:vt="http://schemas.openxmlformats.org/officeDocument/2006/docPropsVTypes">
  <TotalTime>52</TotalTime>
  <Words>2767</Words>
  <Application>Microsoft Macintosh PowerPoint</Application>
  <PresentationFormat>Widescreen</PresentationFormat>
  <Paragraphs>167</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Gill Sans MT</vt:lpstr>
      <vt:lpstr>Tahoma</vt:lpstr>
      <vt:lpstr>Times</vt:lpstr>
      <vt:lpstr>Wingdings 2</vt:lpstr>
      <vt:lpstr>Dividend</vt:lpstr>
      <vt:lpstr>Virtual Field Summit  Articulating Transformation in Field Education and Research Through Digital Storytelling  the challenges </vt:lpstr>
      <vt:lpstr>Acknowledgement</vt:lpstr>
      <vt:lpstr>Territorial Acknowledgement</vt:lpstr>
      <vt:lpstr>Digital Storytelling</vt:lpstr>
      <vt:lpstr>DST In The Social Work Classroom</vt:lpstr>
      <vt:lpstr>DST IN Training Health Professionals</vt:lpstr>
      <vt:lpstr>DST In Social Work Clinical Practice</vt:lpstr>
      <vt:lpstr>DST in SOCIAL Work Research</vt:lpstr>
      <vt:lpstr>Natalie’s Story</vt:lpstr>
      <vt:lpstr>Alison’s Story</vt:lpstr>
      <vt:lpstr>The Process</vt:lpstr>
      <vt:lpstr>Step 1: Develop your Ideas </vt:lpstr>
      <vt:lpstr>Step 2: Plan</vt:lpstr>
      <vt:lpstr>Step 3: Create the script</vt:lpstr>
      <vt:lpstr>Step 4: Storyboard</vt:lpstr>
      <vt:lpstr>Step 5: Film and Record</vt:lpstr>
      <vt:lpstr>Step 6: Edit and Finalize</vt:lpstr>
      <vt:lpstr>Step 7: Publish and Share </vt:lpstr>
      <vt:lpstr>Caption this</vt:lpstr>
      <vt:lpstr>PowerPoint Presentation</vt:lpstr>
      <vt:lpstr>Caption this</vt:lpstr>
      <vt:lpstr>PowerPoint Presentation</vt:lpstr>
      <vt:lpstr>PART 2</vt:lpstr>
      <vt:lpstr>Let’s get started</vt:lpstr>
      <vt:lpstr>Next steps</vt:lpstr>
      <vt:lpstr>   Digital Story Premiere </vt:lpstr>
      <vt:lpstr>References</vt:lpstr>
      <vt:lpstr>For More Information Please Contact</vt:lpstr>
      <vt:lpstr>Current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Field Summit  Articulating Transformation in Field Education and Research Through Digital Storytelling  the challenges </dc:title>
  <dc:creator>Christine Walsh</dc:creator>
  <cp:lastModifiedBy>Christine Walsh</cp:lastModifiedBy>
  <cp:revision>6</cp:revision>
  <dcterms:created xsi:type="dcterms:W3CDTF">2020-07-08T14:14:45Z</dcterms:created>
  <dcterms:modified xsi:type="dcterms:W3CDTF">2020-07-08T16:11:09Z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0x0101001D9FD91F45849047B84765448ADCAE8F</vt:lpwstr>
  </property>
</Properties>
</file>