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4"/>
  </p:sldMasterIdLst>
  <p:notesMasterIdLst>
    <p:notesMasterId r:id="rId18"/>
  </p:notesMasterIdLst>
  <p:sldIdLst>
    <p:sldId id="256" r:id="rId5"/>
    <p:sldId id="259" r:id="rId6"/>
    <p:sldId id="309" r:id="rId7"/>
    <p:sldId id="312" r:id="rId8"/>
    <p:sldId id="301" r:id="rId9"/>
    <p:sldId id="318" r:id="rId10"/>
    <p:sldId id="310" r:id="rId11"/>
    <p:sldId id="308" r:id="rId12"/>
    <p:sldId id="305" r:id="rId13"/>
    <p:sldId id="313" r:id="rId14"/>
    <p:sldId id="320" r:id="rId15"/>
    <p:sldId id="321" r:id="rId16"/>
    <p:sldId id="287"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ly" initials="Sally" lastIdx="25" clrIdx="0"/>
  <p:cmAuthor id="2" name="Sally St. George" initials="SSG" lastIdx="23" clrIdx="1">
    <p:extLst>
      <p:ext uri="{19B8F6BF-5375-455C-9EA6-DF929625EA0E}">
        <p15:presenceInfo xmlns:p15="http://schemas.microsoft.com/office/powerpoint/2012/main" userId="S::sstgeor@ucalgary.ca::7df5dc92-0988-460c-9981-9352c2215832" providerId="AD"/>
      </p:ext>
    </p:extLst>
  </p:cmAuthor>
  <p:cmAuthor id="3" name="Mohammad Idris Alemi" initials="MIA" lastIdx="1" clrIdx="2">
    <p:extLst>
      <p:ext uri="{19B8F6BF-5375-455C-9EA6-DF929625EA0E}">
        <p15:presenceInfo xmlns:p15="http://schemas.microsoft.com/office/powerpoint/2012/main" userId="Mohammad Idris Alem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7C80"/>
    <a:srgbClr val="FF33CC"/>
    <a:srgbClr val="FF6699"/>
    <a:srgbClr val="FF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ABBB6-B147-427A-BC16-785F3939707D}" v="18" dt="2020-12-01T17:40:56.557"/>
    <p1510:client id="{12267380-ECF2-4C0C-AC60-464A1A93035F}" v="1969" dt="2020-12-01T19:00:51.718"/>
    <p1510:client id="{3028DF99-F4B7-4BF9-BB40-BFDD1FAF13E4}" v="2" dt="2020-12-01T21:21:11.324"/>
    <p1510:client id="{6D54B18D-2603-4DFB-91F5-413D09274D3A}" v="14" dt="2020-12-01T18:26:18.790"/>
    <p1510:client id="{DD77805D-D7F3-4A52-AA81-B3C633EC57B6}" v="16" dt="2020-12-01T20:56:44.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858" y="39"/>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image" Target="../media/image5.svg"/><Relationship Id="rId1" Type="http://schemas.openxmlformats.org/officeDocument/2006/relationships/image" Target="../media/image12.png"/><Relationship Id="rId6" Type="http://schemas.openxmlformats.org/officeDocument/2006/relationships/image" Target="../media/image9.svg"/><Relationship Id="rId5" Type="http://schemas.openxmlformats.org/officeDocument/2006/relationships/image" Target="../media/image1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1F4177F6-B70A-45D3-8A03-CD9C85FC9C2E}"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B3CFF3E5-DFAB-438B-A1E1-C1BD92D2C6D0}">
      <dgm:prSet/>
      <dgm:spPr/>
      <dgm:t>
        <a:bodyPr/>
        <a:lstStyle/>
        <a:p>
          <a:r>
            <a:rPr lang="en-CA"/>
            <a:t>The Field Scholars Program creates a space for participants </a:t>
          </a:r>
          <a:r>
            <a:rPr lang="en-CA">
              <a:latin typeface="Gill Sans MT" panose="020B0502020104020203"/>
            </a:rPr>
            <a:t>to</a:t>
          </a:r>
          <a:r>
            <a:rPr lang="en-CA"/>
            <a:t> collaborate on research focused on field education.</a:t>
          </a:r>
          <a:endParaRPr lang="en-US"/>
        </a:p>
      </dgm:t>
    </dgm:pt>
    <dgm:pt modelId="{1BF5DD74-9AFF-4334-B638-2831F855B7C0}" type="parTrans" cxnId="{C002D302-9062-42EC-9432-AE16AD7EE5F1}">
      <dgm:prSet/>
      <dgm:spPr/>
      <dgm:t>
        <a:bodyPr/>
        <a:lstStyle/>
        <a:p>
          <a:endParaRPr lang="en-US"/>
        </a:p>
      </dgm:t>
    </dgm:pt>
    <dgm:pt modelId="{10DB2150-404B-4A6E-90AF-B2FD57A8E344}" type="sibTrans" cxnId="{C002D302-9062-42EC-9432-AE16AD7EE5F1}">
      <dgm:prSet/>
      <dgm:spPr/>
      <dgm:t>
        <a:bodyPr/>
        <a:lstStyle/>
        <a:p>
          <a:endParaRPr lang="en-US"/>
        </a:p>
      </dgm:t>
    </dgm:pt>
    <dgm:pt modelId="{A3E8287A-C1B4-4C0D-81A3-018268084728}">
      <dgm:prSet/>
      <dgm:spPr/>
      <dgm:t>
        <a:bodyPr/>
        <a:lstStyle/>
        <a:p>
          <a:r>
            <a:rPr lang="en-CA"/>
            <a:t>Seminars are designed to foster dialogue and enhance critical thinking regarding topics presented by participants and guest speakers.</a:t>
          </a:r>
          <a:endParaRPr lang="en-US"/>
        </a:p>
      </dgm:t>
    </dgm:pt>
    <dgm:pt modelId="{6333C508-301A-4B7E-9918-DD9EBAA0D70E}" type="parTrans" cxnId="{090CA953-62CE-4D86-801F-755C29D01CAA}">
      <dgm:prSet/>
      <dgm:spPr/>
      <dgm:t>
        <a:bodyPr/>
        <a:lstStyle/>
        <a:p>
          <a:endParaRPr lang="en-US"/>
        </a:p>
      </dgm:t>
    </dgm:pt>
    <dgm:pt modelId="{C53F99C6-C771-4B0F-8D0D-70DF6B3A682F}" type="sibTrans" cxnId="{090CA953-62CE-4D86-801F-755C29D01CAA}">
      <dgm:prSet/>
      <dgm:spPr/>
      <dgm:t>
        <a:bodyPr/>
        <a:lstStyle/>
        <a:p>
          <a:endParaRPr lang="en-US"/>
        </a:p>
      </dgm:t>
    </dgm:pt>
    <dgm:pt modelId="{B34494C0-393B-4F7B-AEB0-51CBEC6DA9B0}">
      <dgm:prSet/>
      <dgm:spPr/>
      <dgm:t>
        <a:bodyPr/>
        <a:lstStyle/>
        <a:p>
          <a:r>
            <a:rPr lang="en-CA">
              <a:solidFill>
                <a:schemeClr val="accent4">
                  <a:lumMod val="50000"/>
                </a:schemeClr>
              </a:solidFill>
            </a:rPr>
            <a:t>Participants will present their research and engage with fellow scholars regarding their topic, research process and allow time for feedback.</a:t>
          </a:r>
          <a:endParaRPr lang="en-US">
            <a:solidFill>
              <a:schemeClr val="accent4">
                <a:lumMod val="50000"/>
              </a:schemeClr>
            </a:solidFill>
          </a:endParaRPr>
        </a:p>
      </dgm:t>
    </dgm:pt>
    <dgm:pt modelId="{27BF675E-A70A-4EEE-93BA-2811EB50D67F}" type="parTrans" cxnId="{2B941EDA-92CC-46E4-A616-2A2356E8D9E0}">
      <dgm:prSet/>
      <dgm:spPr/>
      <dgm:t>
        <a:bodyPr/>
        <a:lstStyle/>
        <a:p>
          <a:endParaRPr lang="en-US"/>
        </a:p>
      </dgm:t>
    </dgm:pt>
    <dgm:pt modelId="{27DA527E-6D0D-4441-A2C3-8C841EC747DA}" type="sibTrans" cxnId="{2B941EDA-92CC-46E4-A616-2A2356E8D9E0}">
      <dgm:prSet/>
      <dgm:spPr/>
      <dgm:t>
        <a:bodyPr/>
        <a:lstStyle/>
        <a:p>
          <a:endParaRPr lang="en-US"/>
        </a:p>
      </dgm:t>
    </dgm:pt>
    <dgm:pt modelId="{EC622512-94D9-40A1-9B53-953F6C8F1F92}">
      <dgm:prSet/>
      <dgm:spPr/>
      <dgm:t>
        <a:bodyPr/>
        <a:lstStyle/>
        <a:p>
          <a:r>
            <a:rPr lang="en-CA"/>
            <a:t>Participants will give and receive feedback on presentations </a:t>
          </a:r>
          <a:r>
            <a:rPr lang="en-US"/>
            <a:t>to allow students to build relationships with one another, engage in reciprocal learning and support the transition of students into highly qualified professionals. </a:t>
          </a:r>
        </a:p>
      </dgm:t>
    </dgm:pt>
    <dgm:pt modelId="{29CB2B73-A601-4844-8FCC-F609B792F5B9}" type="parTrans" cxnId="{91D04005-CB1E-46E9-88F7-2EB33505F9C3}">
      <dgm:prSet/>
      <dgm:spPr/>
      <dgm:t>
        <a:bodyPr/>
        <a:lstStyle/>
        <a:p>
          <a:endParaRPr lang="en-US"/>
        </a:p>
      </dgm:t>
    </dgm:pt>
    <dgm:pt modelId="{48D1DC56-AAFC-4A53-BACE-A84465296F22}" type="sibTrans" cxnId="{91D04005-CB1E-46E9-88F7-2EB33505F9C3}">
      <dgm:prSet/>
      <dgm:spPr/>
      <dgm:t>
        <a:bodyPr/>
        <a:lstStyle/>
        <a:p>
          <a:endParaRPr lang="en-US"/>
        </a:p>
      </dgm:t>
    </dgm:pt>
    <dgm:pt modelId="{3FF8A31E-2D5E-4482-91C8-5C4E925A4428}" type="pres">
      <dgm:prSet presAssocID="{1F4177F6-B70A-45D3-8A03-CD9C85FC9C2E}" presName="root" presStyleCnt="0">
        <dgm:presLayoutVars>
          <dgm:dir/>
          <dgm:resizeHandles val="exact"/>
        </dgm:presLayoutVars>
      </dgm:prSet>
      <dgm:spPr/>
    </dgm:pt>
    <dgm:pt modelId="{510B71CD-ABEE-49F4-B4AD-85342B49D9C4}" type="pres">
      <dgm:prSet presAssocID="{1F4177F6-B70A-45D3-8A03-CD9C85FC9C2E}" presName="container" presStyleCnt="0">
        <dgm:presLayoutVars>
          <dgm:dir/>
          <dgm:resizeHandles val="exact"/>
        </dgm:presLayoutVars>
      </dgm:prSet>
      <dgm:spPr/>
    </dgm:pt>
    <dgm:pt modelId="{7CC5FA9F-6628-4B10-86B0-54DCCB063090}" type="pres">
      <dgm:prSet presAssocID="{B3CFF3E5-DFAB-438B-A1E1-C1BD92D2C6D0}" presName="compNode" presStyleCnt="0"/>
      <dgm:spPr/>
    </dgm:pt>
    <dgm:pt modelId="{1764A398-BCC0-4185-AC09-F1EF908BBA93}" type="pres">
      <dgm:prSet presAssocID="{B3CFF3E5-DFAB-438B-A1E1-C1BD92D2C6D0}" presName="iconBgRect" presStyleLbl="bgShp" presStyleIdx="0" presStyleCnt="4"/>
      <dgm:spPr/>
    </dgm:pt>
    <dgm:pt modelId="{F0C54B37-8D11-47AB-82F0-287F771938F7}" type="pres">
      <dgm:prSet presAssocID="{B3CFF3E5-DFAB-438B-A1E1-C1BD92D2C6D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7977C686-572E-46ED-939C-EA51FB16B5EC}" type="pres">
      <dgm:prSet presAssocID="{B3CFF3E5-DFAB-438B-A1E1-C1BD92D2C6D0}" presName="spaceRect" presStyleCnt="0"/>
      <dgm:spPr/>
    </dgm:pt>
    <dgm:pt modelId="{E9FD1522-6682-4759-89C2-4C3B73D20260}" type="pres">
      <dgm:prSet presAssocID="{B3CFF3E5-DFAB-438B-A1E1-C1BD92D2C6D0}" presName="textRect" presStyleLbl="revTx" presStyleIdx="0" presStyleCnt="4">
        <dgm:presLayoutVars>
          <dgm:chMax val="1"/>
          <dgm:chPref val="1"/>
        </dgm:presLayoutVars>
      </dgm:prSet>
      <dgm:spPr/>
    </dgm:pt>
    <dgm:pt modelId="{9C3200DF-7176-4D6B-A61A-50A43B558A80}" type="pres">
      <dgm:prSet presAssocID="{10DB2150-404B-4A6E-90AF-B2FD57A8E344}" presName="sibTrans" presStyleLbl="sibTrans2D1" presStyleIdx="0" presStyleCnt="0"/>
      <dgm:spPr/>
    </dgm:pt>
    <dgm:pt modelId="{2BDE4F24-5BC2-4753-BD2D-27ECEFC49766}" type="pres">
      <dgm:prSet presAssocID="{A3E8287A-C1B4-4C0D-81A3-018268084728}" presName="compNode" presStyleCnt="0"/>
      <dgm:spPr/>
    </dgm:pt>
    <dgm:pt modelId="{989C87B9-12B0-472C-BB07-D3854D12EF0F}" type="pres">
      <dgm:prSet presAssocID="{A3E8287A-C1B4-4C0D-81A3-018268084728}" presName="iconBgRect" presStyleLbl="bgShp" presStyleIdx="1" presStyleCnt="4"/>
      <dgm:spPr/>
    </dgm:pt>
    <dgm:pt modelId="{A0498AFA-FABE-496E-A533-7B26418EE22A}" type="pres">
      <dgm:prSet presAssocID="{A3E8287A-C1B4-4C0D-81A3-01826808472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ecturer"/>
        </a:ext>
      </dgm:extLst>
    </dgm:pt>
    <dgm:pt modelId="{E88F4942-D33B-440B-B5A6-9A5401B79040}" type="pres">
      <dgm:prSet presAssocID="{A3E8287A-C1B4-4C0D-81A3-018268084728}" presName="spaceRect" presStyleCnt="0"/>
      <dgm:spPr/>
    </dgm:pt>
    <dgm:pt modelId="{033316B0-2CD6-46E7-9AD0-D91AF7749D72}" type="pres">
      <dgm:prSet presAssocID="{A3E8287A-C1B4-4C0D-81A3-018268084728}" presName="textRect" presStyleLbl="revTx" presStyleIdx="1" presStyleCnt="4">
        <dgm:presLayoutVars>
          <dgm:chMax val="1"/>
          <dgm:chPref val="1"/>
        </dgm:presLayoutVars>
      </dgm:prSet>
      <dgm:spPr/>
    </dgm:pt>
    <dgm:pt modelId="{B6461EC5-837E-44B7-978C-CAA422B65788}" type="pres">
      <dgm:prSet presAssocID="{C53F99C6-C771-4B0F-8D0D-70DF6B3A682F}" presName="sibTrans" presStyleLbl="sibTrans2D1" presStyleIdx="0" presStyleCnt="0"/>
      <dgm:spPr/>
    </dgm:pt>
    <dgm:pt modelId="{35FF75B7-1A7E-48F5-B37D-65459268902F}" type="pres">
      <dgm:prSet presAssocID="{B34494C0-393B-4F7B-AEB0-51CBEC6DA9B0}" presName="compNode" presStyleCnt="0"/>
      <dgm:spPr/>
    </dgm:pt>
    <dgm:pt modelId="{91C6C160-CD6F-4A06-A1AF-1A8364ACED50}" type="pres">
      <dgm:prSet presAssocID="{B34494C0-393B-4F7B-AEB0-51CBEC6DA9B0}" presName="iconBgRect" presStyleLbl="bgShp" presStyleIdx="2" presStyleCnt="4"/>
      <dgm:spPr>
        <a:solidFill>
          <a:schemeClr val="accent4">
            <a:lumMod val="50000"/>
          </a:schemeClr>
        </a:solidFill>
      </dgm:spPr>
    </dgm:pt>
    <dgm:pt modelId="{FC7FE6A8-CF90-4DC4-B80A-6242D82B17F5}" type="pres">
      <dgm:prSet presAssocID="{B34494C0-393B-4F7B-AEB0-51CBEC6DA9B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D2E3A71E-5ADC-471A-8A3C-832E4937E2EF}" type="pres">
      <dgm:prSet presAssocID="{B34494C0-393B-4F7B-AEB0-51CBEC6DA9B0}" presName="spaceRect" presStyleCnt="0"/>
      <dgm:spPr/>
    </dgm:pt>
    <dgm:pt modelId="{EEF0F885-2E9E-4D22-9957-0E25DE62961E}" type="pres">
      <dgm:prSet presAssocID="{B34494C0-393B-4F7B-AEB0-51CBEC6DA9B0}" presName="textRect" presStyleLbl="revTx" presStyleIdx="2" presStyleCnt="4">
        <dgm:presLayoutVars>
          <dgm:chMax val="1"/>
          <dgm:chPref val="1"/>
        </dgm:presLayoutVars>
      </dgm:prSet>
      <dgm:spPr/>
    </dgm:pt>
    <dgm:pt modelId="{77ABCDA8-8ADE-4273-9C53-7D43DC20848A}" type="pres">
      <dgm:prSet presAssocID="{27DA527E-6D0D-4441-A2C3-8C841EC747DA}" presName="sibTrans" presStyleLbl="sibTrans2D1" presStyleIdx="0" presStyleCnt="0"/>
      <dgm:spPr/>
    </dgm:pt>
    <dgm:pt modelId="{B16B760E-C210-420F-AC3C-9A0F4F0B8E52}" type="pres">
      <dgm:prSet presAssocID="{EC622512-94D9-40A1-9B53-953F6C8F1F92}" presName="compNode" presStyleCnt="0"/>
      <dgm:spPr/>
    </dgm:pt>
    <dgm:pt modelId="{49302D5A-6912-4AF4-A73D-11553B4EF2FB}" type="pres">
      <dgm:prSet presAssocID="{EC622512-94D9-40A1-9B53-953F6C8F1F92}" presName="iconBgRect" presStyleLbl="bgShp" presStyleIdx="3" presStyleCnt="4"/>
      <dgm:spPr/>
    </dgm:pt>
    <dgm:pt modelId="{E012A155-A291-42EB-81F7-1E135EB1447C}" type="pres">
      <dgm:prSet presAssocID="{EC622512-94D9-40A1-9B53-953F6C8F1F9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09AE95B8-9A62-4A55-9547-1C9F43D3D02A}" type="pres">
      <dgm:prSet presAssocID="{EC622512-94D9-40A1-9B53-953F6C8F1F92}" presName="spaceRect" presStyleCnt="0"/>
      <dgm:spPr/>
    </dgm:pt>
    <dgm:pt modelId="{B0E6FB83-5C5C-4803-AF9B-2CCE119385A8}" type="pres">
      <dgm:prSet presAssocID="{EC622512-94D9-40A1-9B53-953F6C8F1F92}" presName="textRect" presStyleLbl="revTx" presStyleIdx="3" presStyleCnt="4">
        <dgm:presLayoutVars>
          <dgm:chMax val="1"/>
          <dgm:chPref val="1"/>
        </dgm:presLayoutVars>
      </dgm:prSet>
      <dgm:spPr/>
    </dgm:pt>
  </dgm:ptLst>
  <dgm:cxnLst>
    <dgm:cxn modelId="{C002D302-9062-42EC-9432-AE16AD7EE5F1}" srcId="{1F4177F6-B70A-45D3-8A03-CD9C85FC9C2E}" destId="{B3CFF3E5-DFAB-438B-A1E1-C1BD92D2C6D0}" srcOrd="0" destOrd="0" parTransId="{1BF5DD74-9AFF-4334-B638-2831F855B7C0}" sibTransId="{10DB2150-404B-4A6E-90AF-B2FD57A8E344}"/>
    <dgm:cxn modelId="{91D04005-CB1E-46E9-88F7-2EB33505F9C3}" srcId="{1F4177F6-B70A-45D3-8A03-CD9C85FC9C2E}" destId="{EC622512-94D9-40A1-9B53-953F6C8F1F92}" srcOrd="3" destOrd="0" parTransId="{29CB2B73-A601-4844-8FCC-F609B792F5B9}" sibTransId="{48D1DC56-AAFC-4A53-BACE-A84465296F22}"/>
    <dgm:cxn modelId="{F17E3425-7501-448F-A339-B7992959DBC4}" type="presOf" srcId="{10DB2150-404B-4A6E-90AF-B2FD57A8E344}" destId="{9C3200DF-7176-4D6B-A61A-50A43B558A80}" srcOrd="0" destOrd="0" presId="urn:microsoft.com/office/officeart/2018/2/layout/IconCircleList"/>
    <dgm:cxn modelId="{7369C745-00FA-487A-A07D-3B963F18BEB9}" type="presOf" srcId="{C53F99C6-C771-4B0F-8D0D-70DF6B3A682F}" destId="{B6461EC5-837E-44B7-978C-CAA422B65788}" srcOrd="0" destOrd="0" presId="urn:microsoft.com/office/officeart/2018/2/layout/IconCircleList"/>
    <dgm:cxn modelId="{D996D669-0738-4C36-B6BE-B2448935BF47}" type="presOf" srcId="{EC622512-94D9-40A1-9B53-953F6C8F1F92}" destId="{B0E6FB83-5C5C-4803-AF9B-2CCE119385A8}" srcOrd="0" destOrd="0" presId="urn:microsoft.com/office/officeart/2018/2/layout/IconCircleList"/>
    <dgm:cxn modelId="{47F8736F-FDFC-4B20-87EA-8FE7DC15CA60}" type="presOf" srcId="{B34494C0-393B-4F7B-AEB0-51CBEC6DA9B0}" destId="{EEF0F885-2E9E-4D22-9957-0E25DE62961E}" srcOrd="0" destOrd="0" presId="urn:microsoft.com/office/officeart/2018/2/layout/IconCircleList"/>
    <dgm:cxn modelId="{914A4A72-F799-4CD2-BC16-78BD5581EA43}" type="presOf" srcId="{B3CFF3E5-DFAB-438B-A1E1-C1BD92D2C6D0}" destId="{E9FD1522-6682-4759-89C2-4C3B73D20260}" srcOrd="0" destOrd="0" presId="urn:microsoft.com/office/officeart/2018/2/layout/IconCircleList"/>
    <dgm:cxn modelId="{090CA953-62CE-4D86-801F-755C29D01CAA}" srcId="{1F4177F6-B70A-45D3-8A03-CD9C85FC9C2E}" destId="{A3E8287A-C1B4-4C0D-81A3-018268084728}" srcOrd="1" destOrd="0" parTransId="{6333C508-301A-4B7E-9918-DD9EBAA0D70E}" sibTransId="{C53F99C6-C771-4B0F-8D0D-70DF6B3A682F}"/>
    <dgm:cxn modelId="{729D0E76-8016-4149-8837-86C12C8CEE3E}" type="presOf" srcId="{A3E8287A-C1B4-4C0D-81A3-018268084728}" destId="{033316B0-2CD6-46E7-9AD0-D91AF7749D72}" srcOrd="0" destOrd="0" presId="urn:microsoft.com/office/officeart/2018/2/layout/IconCircleList"/>
    <dgm:cxn modelId="{38EE3883-2BC1-43D8-97C4-94C2FD872392}" type="presOf" srcId="{27DA527E-6D0D-4441-A2C3-8C841EC747DA}" destId="{77ABCDA8-8ADE-4273-9C53-7D43DC20848A}" srcOrd="0" destOrd="0" presId="urn:microsoft.com/office/officeart/2018/2/layout/IconCircleList"/>
    <dgm:cxn modelId="{2B941EDA-92CC-46E4-A616-2A2356E8D9E0}" srcId="{1F4177F6-B70A-45D3-8A03-CD9C85FC9C2E}" destId="{B34494C0-393B-4F7B-AEB0-51CBEC6DA9B0}" srcOrd="2" destOrd="0" parTransId="{27BF675E-A70A-4EEE-93BA-2811EB50D67F}" sibTransId="{27DA527E-6D0D-4441-A2C3-8C841EC747DA}"/>
    <dgm:cxn modelId="{B6F06BF7-BA45-480D-88E0-9A7DF7AC69ED}" type="presOf" srcId="{1F4177F6-B70A-45D3-8A03-CD9C85FC9C2E}" destId="{3FF8A31E-2D5E-4482-91C8-5C4E925A4428}" srcOrd="0" destOrd="0" presId="urn:microsoft.com/office/officeart/2018/2/layout/IconCircleList"/>
    <dgm:cxn modelId="{2F6D15C3-42B1-4A0E-962B-129F5B39CC3B}" type="presParOf" srcId="{3FF8A31E-2D5E-4482-91C8-5C4E925A4428}" destId="{510B71CD-ABEE-49F4-B4AD-85342B49D9C4}" srcOrd="0" destOrd="0" presId="urn:microsoft.com/office/officeart/2018/2/layout/IconCircleList"/>
    <dgm:cxn modelId="{3EB76383-B55D-4603-8917-9F83B7EFD8A3}" type="presParOf" srcId="{510B71CD-ABEE-49F4-B4AD-85342B49D9C4}" destId="{7CC5FA9F-6628-4B10-86B0-54DCCB063090}" srcOrd="0" destOrd="0" presId="urn:microsoft.com/office/officeart/2018/2/layout/IconCircleList"/>
    <dgm:cxn modelId="{6BE5F0D6-195A-4073-9C3B-7BB7562DC026}" type="presParOf" srcId="{7CC5FA9F-6628-4B10-86B0-54DCCB063090}" destId="{1764A398-BCC0-4185-AC09-F1EF908BBA93}" srcOrd="0" destOrd="0" presId="urn:microsoft.com/office/officeart/2018/2/layout/IconCircleList"/>
    <dgm:cxn modelId="{9A4DDCCD-2A8C-433F-934C-195589CF41F7}" type="presParOf" srcId="{7CC5FA9F-6628-4B10-86B0-54DCCB063090}" destId="{F0C54B37-8D11-47AB-82F0-287F771938F7}" srcOrd="1" destOrd="0" presId="urn:microsoft.com/office/officeart/2018/2/layout/IconCircleList"/>
    <dgm:cxn modelId="{B47A538E-6C41-4EA6-A1AE-54F2ADD5841A}" type="presParOf" srcId="{7CC5FA9F-6628-4B10-86B0-54DCCB063090}" destId="{7977C686-572E-46ED-939C-EA51FB16B5EC}" srcOrd="2" destOrd="0" presId="urn:microsoft.com/office/officeart/2018/2/layout/IconCircleList"/>
    <dgm:cxn modelId="{573FA55E-66C8-4BB1-B942-A92B31256FF3}" type="presParOf" srcId="{7CC5FA9F-6628-4B10-86B0-54DCCB063090}" destId="{E9FD1522-6682-4759-89C2-4C3B73D20260}" srcOrd="3" destOrd="0" presId="urn:microsoft.com/office/officeart/2018/2/layout/IconCircleList"/>
    <dgm:cxn modelId="{21F81BF1-C21B-4535-B600-0A41E460ADAF}" type="presParOf" srcId="{510B71CD-ABEE-49F4-B4AD-85342B49D9C4}" destId="{9C3200DF-7176-4D6B-A61A-50A43B558A80}" srcOrd="1" destOrd="0" presId="urn:microsoft.com/office/officeart/2018/2/layout/IconCircleList"/>
    <dgm:cxn modelId="{C934A32F-A565-41E1-8C4D-6941E4763079}" type="presParOf" srcId="{510B71CD-ABEE-49F4-B4AD-85342B49D9C4}" destId="{2BDE4F24-5BC2-4753-BD2D-27ECEFC49766}" srcOrd="2" destOrd="0" presId="urn:microsoft.com/office/officeart/2018/2/layout/IconCircleList"/>
    <dgm:cxn modelId="{B7847F62-4DCB-4B7E-AD10-D8445D8C9A22}" type="presParOf" srcId="{2BDE4F24-5BC2-4753-BD2D-27ECEFC49766}" destId="{989C87B9-12B0-472C-BB07-D3854D12EF0F}" srcOrd="0" destOrd="0" presId="urn:microsoft.com/office/officeart/2018/2/layout/IconCircleList"/>
    <dgm:cxn modelId="{8AD00A33-75A8-47EC-9E1B-CFB8DA8B1819}" type="presParOf" srcId="{2BDE4F24-5BC2-4753-BD2D-27ECEFC49766}" destId="{A0498AFA-FABE-496E-A533-7B26418EE22A}" srcOrd="1" destOrd="0" presId="urn:microsoft.com/office/officeart/2018/2/layout/IconCircleList"/>
    <dgm:cxn modelId="{6F10E60F-6962-47A6-9157-0EBC0FE6C664}" type="presParOf" srcId="{2BDE4F24-5BC2-4753-BD2D-27ECEFC49766}" destId="{E88F4942-D33B-440B-B5A6-9A5401B79040}" srcOrd="2" destOrd="0" presId="urn:microsoft.com/office/officeart/2018/2/layout/IconCircleList"/>
    <dgm:cxn modelId="{936606CC-E7CC-4537-9B06-3A142FEA56DF}" type="presParOf" srcId="{2BDE4F24-5BC2-4753-BD2D-27ECEFC49766}" destId="{033316B0-2CD6-46E7-9AD0-D91AF7749D72}" srcOrd="3" destOrd="0" presId="urn:microsoft.com/office/officeart/2018/2/layout/IconCircleList"/>
    <dgm:cxn modelId="{8EDBC363-C781-4DED-8625-5BABA26F0CC5}" type="presParOf" srcId="{510B71CD-ABEE-49F4-B4AD-85342B49D9C4}" destId="{B6461EC5-837E-44B7-978C-CAA422B65788}" srcOrd="3" destOrd="0" presId="urn:microsoft.com/office/officeart/2018/2/layout/IconCircleList"/>
    <dgm:cxn modelId="{FD6158E3-F27A-4FDE-AB06-47D59D84372C}" type="presParOf" srcId="{510B71CD-ABEE-49F4-B4AD-85342B49D9C4}" destId="{35FF75B7-1A7E-48F5-B37D-65459268902F}" srcOrd="4" destOrd="0" presId="urn:microsoft.com/office/officeart/2018/2/layout/IconCircleList"/>
    <dgm:cxn modelId="{F85642DC-7CD3-4222-84C5-07A8D05E1F72}" type="presParOf" srcId="{35FF75B7-1A7E-48F5-B37D-65459268902F}" destId="{91C6C160-CD6F-4A06-A1AF-1A8364ACED50}" srcOrd="0" destOrd="0" presId="urn:microsoft.com/office/officeart/2018/2/layout/IconCircleList"/>
    <dgm:cxn modelId="{271CB967-DCD5-4805-98A6-DCE19D4206A4}" type="presParOf" srcId="{35FF75B7-1A7E-48F5-B37D-65459268902F}" destId="{FC7FE6A8-CF90-4DC4-B80A-6242D82B17F5}" srcOrd="1" destOrd="0" presId="urn:microsoft.com/office/officeart/2018/2/layout/IconCircleList"/>
    <dgm:cxn modelId="{EC1A9BA8-BA32-4964-A9B4-FE895B615399}" type="presParOf" srcId="{35FF75B7-1A7E-48F5-B37D-65459268902F}" destId="{D2E3A71E-5ADC-471A-8A3C-832E4937E2EF}" srcOrd="2" destOrd="0" presId="urn:microsoft.com/office/officeart/2018/2/layout/IconCircleList"/>
    <dgm:cxn modelId="{80FD7D90-3716-452A-97ED-5E2EF5D45966}" type="presParOf" srcId="{35FF75B7-1A7E-48F5-B37D-65459268902F}" destId="{EEF0F885-2E9E-4D22-9957-0E25DE62961E}" srcOrd="3" destOrd="0" presId="urn:microsoft.com/office/officeart/2018/2/layout/IconCircleList"/>
    <dgm:cxn modelId="{5E1BFC0F-E21C-4AA1-BCEE-05766791884D}" type="presParOf" srcId="{510B71CD-ABEE-49F4-B4AD-85342B49D9C4}" destId="{77ABCDA8-8ADE-4273-9C53-7D43DC20848A}" srcOrd="5" destOrd="0" presId="urn:microsoft.com/office/officeart/2018/2/layout/IconCircleList"/>
    <dgm:cxn modelId="{67F54196-99D3-44A2-917B-D9673E113D6F}" type="presParOf" srcId="{510B71CD-ABEE-49F4-B4AD-85342B49D9C4}" destId="{B16B760E-C210-420F-AC3C-9A0F4F0B8E52}" srcOrd="6" destOrd="0" presId="urn:microsoft.com/office/officeart/2018/2/layout/IconCircleList"/>
    <dgm:cxn modelId="{2328F7DA-BA88-4003-987E-73905B3894C3}" type="presParOf" srcId="{B16B760E-C210-420F-AC3C-9A0F4F0B8E52}" destId="{49302D5A-6912-4AF4-A73D-11553B4EF2FB}" srcOrd="0" destOrd="0" presId="urn:microsoft.com/office/officeart/2018/2/layout/IconCircleList"/>
    <dgm:cxn modelId="{1AE937EF-EFC7-4CF8-8443-9C252FFDA61B}" type="presParOf" srcId="{B16B760E-C210-420F-AC3C-9A0F4F0B8E52}" destId="{E012A155-A291-42EB-81F7-1E135EB1447C}" srcOrd="1" destOrd="0" presId="urn:microsoft.com/office/officeart/2018/2/layout/IconCircleList"/>
    <dgm:cxn modelId="{1F3A4A6D-F15C-432B-A799-CFF1D534680E}" type="presParOf" srcId="{B16B760E-C210-420F-AC3C-9A0F4F0B8E52}" destId="{09AE95B8-9A62-4A55-9547-1C9F43D3D02A}" srcOrd="2" destOrd="0" presId="urn:microsoft.com/office/officeart/2018/2/layout/IconCircleList"/>
    <dgm:cxn modelId="{5BAA52B0-B8D0-4C6F-9F6E-23E17E7BE279}" type="presParOf" srcId="{B16B760E-C210-420F-AC3C-9A0F4F0B8E52}" destId="{B0E6FB83-5C5C-4803-AF9B-2CCE119385A8}"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4A398-BCC0-4185-AC09-F1EF908BBA93}">
      <dsp:nvSpPr>
        <dsp:cNvPr id="0" name=""/>
        <dsp:cNvSpPr/>
      </dsp:nvSpPr>
      <dsp:spPr>
        <a:xfrm>
          <a:off x="34051" y="440312"/>
          <a:ext cx="1086156" cy="108615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C54B37-8D11-47AB-82F0-287F771938F7}">
      <dsp:nvSpPr>
        <dsp:cNvPr id="0" name=""/>
        <dsp:cNvSpPr/>
      </dsp:nvSpPr>
      <dsp:spPr>
        <a:xfrm>
          <a:off x="262144" y="668405"/>
          <a:ext cx="629970" cy="629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9FD1522-6682-4759-89C2-4C3B73D20260}">
      <dsp:nvSpPr>
        <dsp:cNvPr id="0" name=""/>
        <dsp:cNvSpPr/>
      </dsp:nvSpPr>
      <dsp:spPr>
        <a:xfrm>
          <a:off x="1352955" y="440312"/>
          <a:ext cx="2560225" cy="108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CA" sz="1200" kern="1200"/>
            <a:t>The Field Scholars Program creates a space for participants </a:t>
          </a:r>
          <a:r>
            <a:rPr lang="en-CA" sz="1200" kern="1200">
              <a:latin typeface="Gill Sans MT" panose="020B0502020104020203"/>
            </a:rPr>
            <a:t>to</a:t>
          </a:r>
          <a:r>
            <a:rPr lang="en-CA" sz="1200" kern="1200"/>
            <a:t> collaborate on research focused on field education.</a:t>
          </a:r>
          <a:endParaRPr lang="en-US" sz="1200" kern="1200"/>
        </a:p>
      </dsp:txBody>
      <dsp:txXfrm>
        <a:off x="1352955" y="440312"/>
        <a:ext cx="2560225" cy="1086156"/>
      </dsp:txXfrm>
    </dsp:sp>
    <dsp:sp modelId="{989C87B9-12B0-472C-BB07-D3854D12EF0F}">
      <dsp:nvSpPr>
        <dsp:cNvPr id="0" name=""/>
        <dsp:cNvSpPr/>
      </dsp:nvSpPr>
      <dsp:spPr>
        <a:xfrm>
          <a:off x="4359281" y="440312"/>
          <a:ext cx="1086156" cy="108615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498AFA-FABE-496E-A533-7B26418EE22A}">
      <dsp:nvSpPr>
        <dsp:cNvPr id="0" name=""/>
        <dsp:cNvSpPr/>
      </dsp:nvSpPr>
      <dsp:spPr>
        <a:xfrm>
          <a:off x="4587374" y="668405"/>
          <a:ext cx="629970" cy="629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33316B0-2CD6-46E7-9AD0-D91AF7749D72}">
      <dsp:nvSpPr>
        <dsp:cNvPr id="0" name=""/>
        <dsp:cNvSpPr/>
      </dsp:nvSpPr>
      <dsp:spPr>
        <a:xfrm>
          <a:off x="5678185" y="440312"/>
          <a:ext cx="2560225" cy="108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CA" sz="1200" kern="1200"/>
            <a:t>Seminars are designed to foster dialogue and enhance critical thinking regarding topics presented by participants and guest speakers.</a:t>
          </a:r>
          <a:endParaRPr lang="en-US" sz="1200" kern="1200"/>
        </a:p>
      </dsp:txBody>
      <dsp:txXfrm>
        <a:off x="5678185" y="440312"/>
        <a:ext cx="2560225" cy="1086156"/>
      </dsp:txXfrm>
    </dsp:sp>
    <dsp:sp modelId="{91C6C160-CD6F-4A06-A1AF-1A8364ACED50}">
      <dsp:nvSpPr>
        <dsp:cNvPr id="0" name=""/>
        <dsp:cNvSpPr/>
      </dsp:nvSpPr>
      <dsp:spPr>
        <a:xfrm>
          <a:off x="34051" y="2151769"/>
          <a:ext cx="1086156" cy="1086156"/>
        </a:xfrm>
        <a:prstGeom prst="ellipse">
          <a:avLst/>
        </a:prstGeom>
        <a:solidFill>
          <a:schemeClr val="accent4">
            <a:lumMod val="50000"/>
          </a:schemeClr>
        </a:solidFill>
        <a:ln>
          <a:noFill/>
        </a:ln>
        <a:effectLst/>
      </dsp:spPr>
      <dsp:style>
        <a:lnRef idx="0">
          <a:scrgbClr r="0" g="0" b="0"/>
        </a:lnRef>
        <a:fillRef idx="1">
          <a:scrgbClr r="0" g="0" b="0"/>
        </a:fillRef>
        <a:effectRef idx="0">
          <a:scrgbClr r="0" g="0" b="0"/>
        </a:effectRef>
        <a:fontRef idx="minor"/>
      </dsp:style>
    </dsp:sp>
    <dsp:sp modelId="{FC7FE6A8-CF90-4DC4-B80A-6242D82B17F5}">
      <dsp:nvSpPr>
        <dsp:cNvPr id="0" name=""/>
        <dsp:cNvSpPr/>
      </dsp:nvSpPr>
      <dsp:spPr>
        <a:xfrm>
          <a:off x="262144" y="2379862"/>
          <a:ext cx="629970" cy="6299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EF0F885-2E9E-4D22-9957-0E25DE62961E}">
      <dsp:nvSpPr>
        <dsp:cNvPr id="0" name=""/>
        <dsp:cNvSpPr/>
      </dsp:nvSpPr>
      <dsp:spPr>
        <a:xfrm>
          <a:off x="1352955" y="2151769"/>
          <a:ext cx="2560225" cy="108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CA" sz="1200" kern="1200">
              <a:solidFill>
                <a:schemeClr val="accent4">
                  <a:lumMod val="50000"/>
                </a:schemeClr>
              </a:solidFill>
            </a:rPr>
            <a:t>Participants will present their research and engage with fellow scholars regarding their topic, research process and allow time for feedback.</a:t>
          </a:r>
          <a:endParaRPr lang="en-US" sz="1200" kern="1200">
            <a:solidFill>
              <a:schemeClr val="accent4">
                <a:lumMod val="50000"/>
              </a:schemeClr>
            </a:solidFill>
          </a:endParaRPr>
        </a:p>
      </dsp:txBody>
      <dsp:txXfrm>
        <a:off x="1352955" y="2151769"/>
        <a:ext cx="2560225" cy="1086156"/>
      </dsp:txXfrm>
    </dsp:sp>
    <dsp:sp modelId="{49302D5A-6912-4AF4-A73D-11553B4EF2FB}">
      <dsp:nvSpPr>
        <dsp:cNvPr id="0" name=""/>
        <dsp:cNvSpPr/>
      </dsp:nvSpPr>
      <dsp:spPr>
        <a:xfrm>
          <a:off x="4359281" y="2151769"/>
          <a:ext cx="1086156" cy="108615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12A155-A291-42EB-81F7-1E135EB1447C}">
      <dsp:nvSpPr>
        <dsp:cNvPr id="0" name=""/>
        <dsp:cNvSpPr/>
      </dsp:nvSpPr>
      <dsp:spPr>
        <a:xfrm>
          <a:off x="4587374" y="2379862"/>
          <a:ext cx="629970" cy="62997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0E6FB83-5C5C-4803-AF9B-2CCE119385A8}">
      <dsp:nvSpPr>
        <dsp:cNvPr id="0" name=""/>
        <dsp:cNvSpPr/>
      </dsp:nvSpPr>
      <dsp:spPr>
        <a:xfrm>
          <a:off x="5678185" y="2151769"/>
          <a:ext cx="2560225" cy="108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33400">
            <a:lnSpc>
              <a:spcPct val="90000"/>
            </a:lnSpc>
            <a:spcBef>
              <a:spcPct val="0"/>
            </a:spcBef>
            <a:spcAft>
              <a:spcPct val="35000"/>
            </a:spcAft>
            <a:buNone/>
          </a:pPr>
          <a:r>
            <a:rPr lang="en-CA" sz="1200" kern="1200"/>
            <a:t>Participants will give and receive feedback on presentations </a:t>
          </a:r>
          <a:r>
            <a:rPr lang="en-US" sz="1200" kern="1200"/>
            <a:t>to allow students to build relationships with one another, engage in reciprocal learning and support the transition of students into highly qualified professionals. </a:t>
          </a:r>
        </a:p>
      </dsp:txBody>
      <dsp:txXfrm>
        <a:off x="5678185" y="2151769"/>
        <a:ext cx="2560225" cy="1086156"/>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FC7724-AB40-40B1-B9DE-0A16EE6B2E9E}" type="datetimeFigureOut">
              <a:rPr lang="en-CA" smtClean="0"/>
              <a:pPr/>
              <a:t>2020-12-01</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36C680-FC49-415D-8138-C23543625A94}" type="slidenum">
              <a:rPr lang="en-CA" smtClean="0"/>
              <a:pPr/>
              <a:t>‹#›</a:t>
            </a:fld>
            <a:endParaRPr lang="en-CA"/>
          </a:p>
        </p:txBody>
      </p:sp>
    </p:spTree>
    <p:extLst>
      <p:ext uri="{BB962C8B-B14F-4D97-AF65-F5344CB8AC3E}">
        <p14:creationId xmlns:p14="http://schemas.microsoft.com/office/powerpoint/2010/main" val="259024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0BA263EF-7EE9-4714-B2B4-9808936AF108}" type="slidenum">
              <a:rPr lang="en-US" smtClean="0"/>
              <a:t>1</a:t>
            </a:fld>
            <a:endParaRPr lang="en-US"/>
          </a:p>
        </p:txBody>
      </p:sp>
    </p:spTree>
    <p:extLst>
      <p:ext uri="{BB962C8B-B14F-4D97-AF65-F5344CB8AC3E}">
        <p14:creationId xmlns:p14="http://schemas.microsoft.com/office/powerpoint/2010/main" val="1556648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F4E390CA-4FEC-40F5-9FDE-86459AC3F28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B2615343-8B6C-43AD-B626-0BACE2B822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53251" name="Slide Number Placeholder 3">
            <a:extLst>
              <a:ext uri="{FF2B5EF4-FFF2-40B4-BE49-F238E27FC236}">
                <a16:creationId xmlns:a16="http://schemas.microsoft.com/office/drawing/2014/main" id="{4DE81D06-9E73-432E-A212-F22D9374F6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defRPr>
                <a:solidFill>
                  <a:schemeClr val="tx1"/>
                </a:solidFill>
                <a:latin typeface="Arial" panose="020B0604020202020204" pitchFamily="34" charset="0"/>
                <a:ea typeface="Arial Unicode MS"/>
                <a:cs typeface="Arial Unicode MS"/>
              </a:defRPr>
            </a:lvl1pPr>
            <a:lvl2pPr marL="742950" indent="-285750" latinLnBrk="1">
              <a:defRPr>
                <a:solidFill>
                  <a:schemeClr val="tx1"/>
                </a:solidFill>
                <a:latin typeface="Arial" panose="020B0604020202020204" pitchFamily="34" charset="0"/>
                <a:ea typeface="Arial Unicode MS"/>
                <a:cs typeface="Arial Unicode MS"/>
              </a:defRPr>
            </a:lvl2pPr>
            <a:lvl3pPr marL="1143000" indent="-228600" latinLnBrk="1">
              <a:defRPr>
                <a:solidFill>
                  <a:schemeClr val="tx1"/>
                </a:solidFill>
                <a:latin typeface="Arial" panose="020B0604020202020204" pitchFamily="34" charset="0"/>
                <a:ea typeface="Arial Unicode MS"/>
                <a:cs typeface="Arial Unicode MS"/>
              </a:defRPr>
            </a:lvl3pPr>
            <a:lvl4pPr marL="1600200" indent="-228600" latinLnBrk="1">
              <a:defRPr>
                <a:solidFill>
                  <a:schemeClr val="tx1"/>
                </a:solidFill>
                <a:latin typeface="Arial" panose="020B0604020202020204" pitchFamily="34" charset="0"/>
                <a:ea typeface="Arial Unicode MS"/>
                <a:cs typeface="Arial Unicode MS"/>
              </a:defRPr>
            </a:lvl4pPr>
            <a:lvl5pPr marL="2057400" indent="-228600" latinLnBrk="1">
              <a:defRPr>
                <a:solidFill>
                  <a:schemeClr val="tx1"/>
                </a:solidFill>
                <a:latin typeface="Arial" panose="020B0604020202020204" pitchFamily="34" charset="0"/>
                <a:ea typeface="Arial Unicode MS"/>
                <a:cs typeface="Arial Unicode MS"/>
              </a:defRPr>
            </a:lvl5pPr>
            <a:lvl6pPr marL="25146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6pPr>
            <a:lvl7pPr marL="29718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7pPr>
            <a:lvl8pPr marL="34290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8pPr>
            <a:lvl9pPr marL="38862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9pPr>
          </a:lstStyle>
          <a:p>
            <a:fld id="{28291DE8-47B7-4B52-8216-E3A3DD9F7832}" type="slidenum">
              <a:rPr lang="en-US" altLang="en-US">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5704463" y="5956138"/>
            <a:ext cx="2133600" cy="365125"/>
          </a:xfrm>
        </p:spPr>
        <p:txBody>
          <a:bodyPr/>
          <a:lstStyle>
            <a:lvl1pPr>
              <a:defRPr sz="1200">
                <a:solidFill>
                  <a:schemeClr val="accent1">
                    <a:lumMod val="75000"/>
                    <a:lumOff val="25000"/>
                  </a:schemeClr>
                </a:solidFill>
              </a:defRPr>
            </a:lvl1pPr>
          </a:lstStyle>
          <a:p>
            <a:fld id="{B61BEF0D-F0BB-DE4B-95CE-6DB70DBA9567}" type="datetimeFigureOut">
              <a:rPr lang="en-US" smtClean="0"/>
              <a:pPr/>
              <a:t>12/1/2020</a:t>
            </a:fld>
            <a:endParaRPr lang="en-US"/>
          </a:p>
        </p:txBody>
      </p:sp>
      <p:sp>
        <p:nvSpPr>
          <p:cNvPr id="5" name="Footer Placeholder 4"/>
          <p:cNvSpPr>
            <a:spLocks noGrp="1"/>
          </p:cNvSpPr>
          <p:nvPr>
            <p:ph type="ftr" sz="quarter" idx="11"/>
          </p:nvPr>
        </p:nvSpPr>
        <p:spPr>
          <a:xfrm>
            <a:off x="435894" y="5951812"/>
            <a:ext cx="5187908"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7918725" y="5956138"/>
            <a:ext cx="76233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39270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702156"/>
            <a:ext cx="8272212"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0047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1" y="599725"/>
            <a:ext cx="2180113"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675727"/>
            <a:ext cx="1503123" cy="518307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81193" y="675727"/>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745255" y="5956138"/>
            <a:ext cx="996106" cy="365125"/>
          </a:xfrm>
        </p:spPr>
        <p:txBody>
          <a:bodyPr/>
          <a:lstStyle>
            <a:lvl1pPr>
              <a:defRPr>
                <a:solidFill>
                  <a:schemeClr val="accent1">
                    <a:lumMod val="75000"/>
                    <a:lumOff val="25000"/>
                  </a:schemeClr>
                </a:solidFill>
              </a:defRPr>
            </a:lvl1pPr>
          </a:lstStyle>
          <a:p>
            <a:fld id="{B61BEF0D-F0BB-DE4B-95CE-6DB70DBA9567}" type="datetimeFigureOut">
              <a:rPr lang="en-US" smtClean="0"/>
              <a:pPr/>
              <a:t>12/1/2020</a:t>
            </a:fld>
            <a:endParaRPr lang="en-US"/>
          </a:p>
        </p:txBody>
      </p:sp>
      <p:sp>
        <p:nvSpPr>
          <p:cNvPr id="5" name="Footer Placeholder 4"/>
          <p:cNvSpPr>
            <a:spLocks noGrp="1"/>
          </p:cNvSpPr>
          <p:nvPr>
            <p:ph type="ftr" sz="quarter" idx="11"/>
          </p:nvPr>
        </p:nvSpPr>
        <p:spPr>
          <a:xfrm>
            <a:off x="581193" y="5951812"/>
            <a:ext cx="5922209" cy="365125"/>
          </a:xfrm>
        </p:spPr>
        <p:txBody>
          <a:bodyPr/>
          <a:lstStyle/>
          <a:p>
            <a:endParaRPr lang="en-US"/>
          </a:p>
        </p:txBody>
      </p:sp>
      <p:sp>
        <p:nvSpPr>
          <p:cNvPr id="6" name="Slide Number Placeholder 5"/>
          <p:cNvSpPr>
            <a:spLocks noGrp="1"/>
          </p:cNvSpPr>
          <p:nvPr>
            <p:ph type="sldNum" sz="quarter" idx="12"/>
          </p:nvPr>
        </p:nvSpPr>
        <p:spPr>
          <a:xfrm>
            <a:off x="7834962" y="5956138"/>
            <a:ext cx="873146"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290156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070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a:spLocks noChangeAspect="1"/>
          </p:cNvSpPr>
          <p:nvPr userDrawn="1"/>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702156"/>
            <a:ext cx="8272212" cy="1013800"/>
          </a:xfrm>
        </p:spPr>
        <p:txBody>
          <a:bodyPr/>
          <a:lstStyle/>
          <a:p>
            <a:r>
              <a:rPr lang="en-US"/>
              <a:t>Click to edit Master title style</a:t>
            </a:r>
          </a:p>
        </p:txBody>
      </p:sp>
      <p:sp>
        <p:nvSpPr>
          <p:cNvPr id="3" name="Content Placeholder 2"/>
          <p:cNvSpPr>
            <a:spLocks noGrp="1"/>
          </p:cNvSpPr>
          <p:nvPr>
            <p:ph idx="1"/>
          </p:nvPr>
        </p:nvSpPr>
        <p:spPr>
          <a:xfrm>
            <a:off x="435895" y="2180497"/>
            <a:ext cx="8272211"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18725" y="5956138"/>
            <a:ext cx="789381"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882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3" y="5141975"/>
            <a:ext cx="8468145"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3043911"/>
            <a:ext cx="8272211" cy="1497507"/>
          </a:xfrm>
        </p:spPr>
        <p:txBody>
          <a:bodyPr anchor="b">
            <a:normAutofit/>
          </a:bodyPr>
          <a:lstStyle>
            <a:lvl1pPr algn="l">
              <a:defRPr sz="2700" b="0" cap="all">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350" cap="all">
                <a:solidFill>
                  <a:schemeClr val="accent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12/1/2020</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51818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729658"/>
            <a:ext cx="8272212" cy="988332"/>
          </a:xfrm>
        </p:spPr>
        <p:txBody>
          <a:bodyPr/>
          <a:lstStyle/>
          <a:p>
            <a:r>
              <a:rPr lang="en-US"/>
              <a:t>Click to edit Master title style</a:t>
            </a:r>
          </a:p>
        </p:txBody>
      </p:sp>
      <p:sp>
        <p:nvSpPr>
          <p:cNvPr id="3" name="Content Placeholder 2"/>
          <p:cNvSpPr>
            <a:spLocks noGrp="1"/>
          </p:cNvSpPr>
          <p:nvPr>
            <p:ph sz="half" idx="1"/>
          </p:nvPr>
        </p:nvSpPr>
        <p:spPr>
          <a:xfrm>
            <a:off x="435895" y="2228004"/>
            <a:ext cx="4066793"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313" y="2228004"/>
            <a:ext cx="4066794"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44661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729658"/>
            <a:ext cx="8272212" cy="988332"/>
          </a:xfrm>
        </p:spPr>
        <p:txBody>
          <a:bodyPr/>
          <a:lstStyle/>
          <a:p>
            <a:r>
              <a:rPr lang="en-US"/>
              <a:t>Click to edit Master title style</a:t>
            </a:r>
          </a:p>
        </p:txBody>
      </p:sp>
      <p:sp>
        <p:nvSpPr>
          <p:cNvPr id="3" name="Text Placeholder 2"/>
          <p:cNvSpPr>
            <a:spLocks noGrp="1"/>
          </p:cNvSpPr>
          <p:nvPr>
            <p:ph type="body" idx="1"/>
          </p:nvPr>
        </p:nvSpPr>
        <p:spPr>
          <a:xfrm>
            <a:off x="665415" y="2250893"/>
            <a:ext cx="3815306" cy="536005"/>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35896" y="2926053"/>
            <a:ext cx="4044825"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92802" y="2250893"/>
            <a:ext cx="3815305" cy="553373"/>
          </a:xfrm>
        </p:spPr>
        <p:txBody>
          <a:bodyPr anchor="b">
            <a:noAutofit/>
          </a:bodyPr>
          <a:lstStyle>
            <a:lvl1pPr marL="0" indent="0">
              <a:buNone/>
              <a:defRPr sz="1650" b="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282" y="2926053"/>
            <a:ext cx="4044825"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66690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330512"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729658"/>
            <a:ext cx="8272212"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65893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171321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5141973"/>
            <a:ext cx="847365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2296"/>
            <a:ext cx="3682084" cy="689514"/>
          </a:xfrm>
        </p:spPr>
        <p:txBody>
          <a:bodyPr anchor="ctr"/>
          <a:lstStyle>
            <a:lvl1pPr algn="l">
              <a:defRPr sz="1500" b="0">
                <a:solidFill>
                  <a:schemeClr val="accent1">
                    <a:lumMod val="75000"/>
                    <a:lumOff val="25000"/>
                  </a:schemeClr>
                </a:solidFill>
              </a:defRPr>
            </a:lvl1pPr>
          </a:lstStyle>
          <a:p>
            <a:r>
              <a:rPr lang="en-US"/>
              <a:t>Click to edit Master title style</a:t>
            </a:r>
          </a:p>
        </p:txBody>
      </p:sp>
      <p:sp>
        <p:nvSpPr>
          <p:cNvPr id="3" name="Content Placeholder 2"/>
          <p:cNvSpPr>
            <a:spLocks noGrp="1"/>
          </p:cNvSpPr>
          <p:nvPr>
            <p:ph idx="1"/>
          </p:nvPr>
        </p:nvSpPr>
        <p:spPr>
          <a:xfrm>
            <a:off x="335862" y="601200"/>
            <a:ext cx="8469630" cy="4204800"/>
          </a:xfrm>
        </p:spPr>
        <p:txBody>
          <a:bodyPr anchor="ctr">
            <a:normAutofit/>
          </a:bodyPr>
          <a:lstStyle>
            <a:lvl1pPr>
              <a:defRPr sz="1500">
                <a:solidFill>
                  <a:schemeClr val="tx2"/>
                </a:solidFill>
              </a:defRPr>
            </a:lvl1pPr>
            <a:lvl2pPr>
              <a:defRPr sz="1350">
                <a:solidFill>
                  <a:schemeClr val="tx2"/>
                </a:solidFill>
              </a:defRPr>
            </a:lvl2pPr>
            <a:lvl3pPr>
              <a:defRPr sz="1200">
                <a:solidFill>
                  <a:schemeClr val="tx2"/>
                </a:solidFill>
              </a:defRPr>
            </a:lvl3pPr>
            <a:lvl4pPr>
              <a:defRPr sz="1050">
                <a:solidFill>
                  <a:schemeClr val="tx2"/>
                </a:solidFill>
              </a:defRPr>
            </a:lvl4pPr>
            <a:lvl5pPr>
              <a:defRPr sz="1050">
                <a:solidFill>
                  <a:schemeClr val="tx2"/>
                </a:solidFill>
              </a:defRPr>
            </a:lvl5pPr>
            <a:lvl6pPr>
              <a:defRPr sz="1050">
                <a:solidFill>
                  <a:schemeClr val="tx2"/>
                </a:solidFill>
              </a:defRPr>
            </a:lvl6pPr>
            <a:lvl7pPr>
              <a:defRPr sz="1050">
                <a:solidFill>
                  <a:schemeClr val="tx2"/>
                </a:solidFill>
              </a:defRPr>
            </a:lvl7pPr>
            <a:lvl8pPr>
              <a:defRPr sz="1050">
                <a:solidFill>
                  <a:schemeClr val="tx2"/>
                </a:solidFill>
              </a:defRPr>
            </a:lvl8pPr>
            <a:lvl9pPr>
              <a:defRPr sz="105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305618" y="5262297"/>
            <a:ext cx="4402490" cy="689515"/>
          </a:xfrm>
        </p:spPr>
        <p:txBody>
          <a:bodyPr anchor="ctr">
            <a:normAutofit/>
          </a:bodyPr>
          <a:lstStyle>
            <a:lvl1pPr marL="0" indent="0" algn="r">
              <a:buNone/>
              <a:defRPr sz="825">
                <a:solidFill>
                  <a:schemeClr val="bg1"/>
                </a:solidFill>
              </a:defRPr>
            </a:lvl1pPr>
            <a:lvl2pPr marL="342900" indent="0">
              <a:buNone/>
              <a:defRPr sz="825"/>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12/1/2020</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39184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1800" b="0">
                <a:solidFill>
                  <a:schemeClr val="accent1"/>
                </a:solidFill>
              </a:defRPr>
            </a:lvl1pPr>
          </a:lstStyle>
          <a:p>
            <a:r>
              <a:rPr lang="en-US"/>
              <a:t>Click to edit Master title style</a:t>
            </a:r>
          </a:p>
        </p:txBody>
      </p:sp>
      <p:sp>
        <p:nvSpPr>
          <p:cNvPr id="3" name="Picture Placeholder 2"/>
          <p:cNvSpPr>
            <a:spLocks noGrp="1" noChangeAspect="1"/>
          </p:cNvSpPr>
          <p:nvPr>
            <p:ph type="pic" idx="1"/>
          </p:nvPr>
        </p:nvSpPr>
        <p:spPr>
          <a:xfrm>
            <a:off x="335863" y="599725"/>
            <a:ext cx="8468144" cy="3557252"/>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435894" y="5260128"/>
            <a:ext cx="8272213" cy="598671"/>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318252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435894" y="2336003"/>
            <a:ext cx="8272212"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04464" y="5956138"/>
            <a:ext cx="2133599" cy="365125"/>
          </a:xfrm>
          <a:prstGeom prst="rect">
            <a:avLst/>
          </a:prstGeom>
        </p:spPr>
        <p:txBody>
          <a:bodyPr vert="horz" lIns="91440" tIns="45720" rIns="91440" bIns="45720" rtlCol="0" anchor="ctr"/>
          <a:lstStyle>
            <a:lvl1pPr algn="r">
              <a:defRPr sz="675">
                <a:solidFill>
                  <a:schemeClr val="accent2"/>
                </a:solidFill>
              </a:defRPr>
            </a:lvl1pPr>
          </a:lstStyle>
          <a:p>
            <a:fld id="{B61BEF0D-F0BB-DE4B-95CE-6DB70DBA9567}" type="datetimeFigureOut">
              <a:rPr lang="en-US" smtClean="0"/>
              <a:pPr/>
              <a:t>12/1/2020</a:t>
            </a:fld>
            <a:endParaRPr lang="en-US"/>
          </a:p>
        </p:txBody>
      </p:sp>
      <p:sp>
        <p:nvSpPr>
          <p:cNvPr id="5" name="Footer Placeholder 4"/>
          <p:cNvSpPr>
            <a:spLocks noGrp="1"/>
          </p:cNvSpPr>
          <p:nvPr>
            <p:ph type="ftr" sz="quarter" idx="3"/>
          </p:nvPr>
        </p:nvSpPr>
        <p:spPr>
          <a:xfrm>
            <a:off x="435894" y="5951812"/>
            <a:ext cx="5187908" cy="365125"/>
          </a:xfrm>
          <a:prstGeom prst="rect">
            <a:avLst/>
          </a:prstGeom>
        </p:spPr>
        <p:txBody>
          <a:bodyPr vert="horz" lIns="91440" tIns="45720" rIns="91440" bIns="45720" rtlCol="0" anchor="ctr"/>
          <a:lstStyle>
            <a:lvl1pPr algn="l">
              <a:defRPr sz="675" cap="all">
                <a:solidFill>
                  <a:schemeClr val="accent2"/>
                </a:solidFill>
              </a:defRPr>
            </a:lvl1pPr>
          </a:lstStyle>
          <a:p>
            <a:endParaRPr lang="en-US"/>
          </a:p>
        </p:txBody>
      </p:sp>
      <p:sp>
        <p:nvSpPr>
          <p:cNvPr id="6" name="Slide Number Placeholder 5"/>
          <p:cNvSpPr>
            <a:spLocks noGrp="1"/>
          </p:cNvSpPr>
          <p:nvPr>
            <p:ph type="sldNum" sz="quarter" idx="4"/>
          </p:nvPr>
        </p:nvSpPr>
        <p:spPr>
          <a:xfrm>
            <a:off x="7918725" y="5956138"/>
            <a:ext cx="789383" cy="365125"/>
          </a:xfrm>
          <a:prstGeom prst="rect">
            <a:avLst/>
          </a:prstGeom>
        </p:spPr>
        <p:txBody>
          <a:bodyPr vert="horz" lIns="91440" tIns="45720" rIns="91440" bIns="45720" rtlCol="0" anchor="ctr"/>
          <a:lstStyle>
            <a:lvl1pPr algn="r">
              <a:defRPr sz="675">
                <a:solidFill>
                  <a:schemeClr val="accent2"/>
                </a:solidFill>
              </a:defRPr>
            </a:lvl1pPr>
          </a:lstStyle>
          <a:p>
            <a:fld id="{D57F1E4F-1CFF-5643-939E-217C01CDF565}" type="slidenum">
              <a:rPr lang="en-US" dirty="0"/>
              <a:pPr/>
              <a:t>‹#›</a:t>
            </a:fld>
            <a:endParaRPr lang="en-US"/>
          </a:p>
        </p:txBody>
      </p:sp>
      <p:sp>
        <p:nvSpPr>
          <p:cNvPr id="9" name="Rectangle 8"/>
          <p:cNvSpPr/>
          <p:nvPr/>
        </p:nvSpPr>
        <p:spPr>
          <a:xfrm>
            <a:off x="334901"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34201699"/>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 id="2147483940" r:id="rId12"/>
  </p:sldLayoutIdLst>
  <p:txStyles>
    <p:titleStyle>
      <a:lvl1pPr algn="l" defTabSz="342900" rtl="0" eaLnBrk="1" latinLnBrk="0" hangingPunct="1">
        <a:spcBef>
          <a:spcPct val="0"/>
        </a:spcBef>
        <a:buNone/>
        <a:defRPr sz="21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9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350" kern="1200">
          <a:solidFill>
            <a:schemeClr val="tx2"/>
          </a:solidFill>
          <a:latin typeface="+mn-lt"/>
          <a:ea typeface="+mn-ea"/>
          <a:cs typeface="+mn-cs"/>
        </a:defRPr>
      </a:lvl1pPr>
      <a:lvl2pPr marL="472500" indent="-229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2pPr>
      <a:lvl3pPr marL="675000" indent="-202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1050" kern="1200">
          <a:solidFill>
            <a:schemeClr val="tx2"/>
          </a:solidFill>
          <a:latin typeface="+mn-lt"/>
          <a:ea typeface="+mn-ea"/>
          <a:cs typeface="+mn-cs"/>
        </a:defRPr>
      </a:lvl3pPr>
      <a:lvl4pPr marL="93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4pPr>
      <a:lvl5pPr marL="1201500" indent="-17550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5pPr>
      <a:lvl6pPr marL="142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6pPr>
      <a:lvl7pPr marL="165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7pPr>
      <a:lvl8pPr marL="1875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8pPr>
      <a:lvl9pPr marL="2100000" indent="-171450" algn="l" defTabSz="342900" rtl="0" eaLnBrk="1" latinLnBrk="0" hangingPunct="1">
        <a:spcBef>
          <a:spcPct val="20000"/>
        </a:spcBef>
        <a:spcAft>
          <a:spcPts val="450"/>
        </a:spcAft>
        <a:buClr>
          <a:schemeClr val="accent2"/>
        </a:buClr>
        <a:buSzPct val="92000"/>
        <a:buFont typeface="Wingdings 2" panose="05020102010507070707" pitchFamily="18" charset="2"/>
        <a:buChar char=""/>
        <a:defRPr sz="900" kern="1200">
          <a:solidFill>
            <a:schemeClr val="tx2"/>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tfelproject@gmail.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tfelproject@gmail.co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AD7DBC3B-8274-49B9-BE64-4F0C115A2291}"/>
              </a:ext>
            </a:extLst>
          </p:cNvPr>
          <p:cNvPicPr>
            <a:picLocks noChangeAspect="1"/>
          </p:cNvPicPr>
          <p:nvPr/>
        </p:nvPicPr>
        <p:blipFill>
          <a:blip r:embed="rId3"/>
          <a:stretch>
            <a:fillRect/>
          </a:stretch>
        </p:blipFill>
        <p:spPr>
          <a:xfrm>
            <a:off x="377011" y="764704"/>
            <a:ext cx="4172102" cy="1059755"/>
          </a:xfrm>
          <a:prstGeom prst="rect">
            <a:avLst/>
          </a:prstGeom>
        </p:spPr>
      </p:pic>
      <p:sp>
        <p:nvSpPr>
          <p:cNvPr id="7" name="TextBox 6">
            <a:extLst>
              <a:ext uri="{FF2B5EF4-FFF2-40B4-BE49-F238E27FC236}">
                <a16:creationId xmlns:a16="http://schemas.microsoft.com/office/drawing/2014/main" id="{E2A43425-053C-4A67-9E1B-416596CC8033}"/>
              </a:ext>
            </a:extLst>
          </p:cNvPr>
          <p:cNvSpPr txBox="1"/>
          <p:nvPr/>
        </p:nvSpPr>
        <p:spPr>
          <a:xfrm>
            <a:off x="592562" y="2420888"/>
            <a:ext cx="7841562" cy="1569660"/>
          </a:xfrm>
          <a:prstGeom prst="rect">
            <a:avLst/>
          </a:prstGeom>
          <a:noFill/>
        </p:spPr>
        <p:txBody>
          <a:bodyPr wrap="square" rtlCol="0">
            <a:spAutoFit/>
          </a:bodyPr>
          <a:lstStyle/>
          <a:p>
            <a:pPr algn="ctr"/>
            <a:r>
              <a:rPr lang="en-US" sz="4800" b="1">
                <a:solidFill>
                  <a:schemeClr val="accent1"/>
                </a:solidFill>
              </a:rPr>
              <a:t>Field Research Scholars Welcome Seminar</a:t>
            </a:r>
          </a:p>
        </p:txBody>
      </p:sp>
      <p:pic>
        <p:nvPicPr>
          <p:cNvPr id="1026" name="Picture 2" descr="Horizontal logo">
            <a:extLst>
              <a:ext uri="{FF2B5EF4-FFF2-40B4-BE49-F238E27FC236}">
                <a16:creationId xmlns:a16="http://schemas.microsoft.com/office/drawing/2014/main" id="{E2E1863F-31E3-4057-A067-FDCCDCDEAD5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0686" t="14333" r="9175" b="28342"/>
          <a:stretch/>
        </p:blipFill>
        <p:spPr bwMode="auto">
          <a:xfrm>
            <a:off x="5436096" y="960363"/>
            <a:ext cx="3240360" cy="86409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4E2A69CB-3320-4F71-9F7E-4E17A64BB432}"/>
              </a:ext>
            </a:extLst>
          </p:cNvPr>
          <p:cNvSpPr txBox="1"/>
          <p:nvPr/>
        </p:nvSpPr>
        <p:spPr>
          <a:xfrm>
            <a:off x="435895" y="5085184"/>
            <a:ext cx="4280122" cy="1230730"/>
          </a:xfrm>
          <a:prstGeom prst="rect">
            <a:avLst/>
          </a:prstGeom>
        </p:spPr>
        <p:txBody>
          <a:bodyPr vert="horz" lIns="68580" tIns="34290" rIns="68580" bIns="34290" rtlCol="0" anchor="ctr">
            <a:normAutofit fontScale="92500" lnSpcReduction="20000"/>
          </a:bodyPr>
          <a:lstStyle/>
          <a:p>
            <a:pPr fontAlgn="auto">
              <a:buClr>
                <a:schemeClr val="accent2"/>
              </a:buClr>
              <a:buSzPct val="92000"/>
              <a:defRPr/>
            </a:pPr>
            <a:r>
              <a:rPr lang="en-US" altLang="ko-KR">
                <a:solidFill>
                  <a:schemeClr val="tx2"/>
                </a:solidFill>
              </a:rPr>
              <a:t>Presented by:</a:t>
            </a:r>
          </a:p>
          <a:p>
            <a:pPr fontAlgn="auto">
              <a:buClr>
                <a:schemeClr val="accent2"/>
              </a:buClr>
              <a:buSzPct val="92000"/>
              <a:defRPr/>
            </a:pPr>
            <a:r>
              <a:rPr lang="en-US" altLang="ko-KR">
                <a:solidFill>
                  <a:schemeClr val="tx2"/>
                </a:solidFill>
              </a:rPr>
              <a:t>Dr. Julie </a:t>
            </a:r>
            <a:r>
              <a:rPr lang="en-US" altLang="ko-KR" err="1">
                <a:solidFill>
                  <a:schemeClr val="tx2"/>
                </a:solidFill>
              </a:rPr>
              <a:t>Drolet</a:t>
            </a:r>
            <a:r>
              <a:rPr lang="en-US" altLang="ko-KR">
                <a:solidFill>
                  <a:schemeClr val="tx2"/>
                </a:solidFill>
              </a:rPr>
              <a:t>, PhD, RSW</a:t>
            </a:r>
          </a:p>
          <a:p>
            <a:pPr>
              <a:buClr>
                <a:schemeClr val="accent2"/>
              </a:buClr>
              <a:buSzPct val="92000"/>
              <a:defRPr/>
            </a:pPr>
            <a:r>
              <a:rPr lang="en-US" altLang="ko-KR">
                <a:solidFill>
                  <a:schemeClr val="tx2"/>
                </a:solidFill>
              </a:rPr>
              <a:t>Omid Alemi, MSW Research Assistant</a:t>
            </a:r>
          </a:p>
          <a:p>
            <a:pPr>
              <a:buClr>
                <a:schemeClr val="accent2"/>
              </a:buClr>
              <a:buSzPct val="92000"/>
              <a:defRPr/>
            </a:pPr>
            <a:r>
              <a:rPr lang="en-US" altLang="ko-KR">
                <a:solidFill>
                  <a:schemeClr val="tx2"/>
                </a:solidFill>
              </a:rPr>
              <a:t>Hilary </a:t>
            </a:r>
            <a:r>
              <a:rPr lang="en-US" altLang="ko-KR" err="1">
                <a:solidFill>
                  <a:schemeClr val="tx2"/>
                </a:solidFill>
              </a:rPr>
              <a:t>Daum</a:t>
            </a:r>
            <a:r>
              <a:rPr lang="en-US" altLang="ko-KR">
                <a:solidFill>
                  <a:schemeClr val="tx2"/>
                </a:solidFill>
              </a:rPr>
              <a:t>, MSW Research Assistant</a:t>
            </a:r>
          </a:p>
          <a:p>
            <a:pPr>
              <a:buClr>
                <a:schemeClr val="accent2"/>
              </a:buClr>
              <a:buSzPct val="92000"/>
              <a:defRPr/>
            </a:pPr>
            <a:r>
              <a:rPr lang="en-US" altLang="ko-KR">
                <a:solidFill>
                  <a:schemeClr val="tx2"/>
                </a:solidFill>
              </a:rPr>
              <a:t>Tara Collins, PhD Candidate</a:t>
            </a:r>
          </a:p>
        </p:txBody>
      </p:sp>
      <p:sp>
        <p:nvSpPr>
          <p:cNvPr id="9" name="TextBox 8">
            <a:extLst>
              <a:ext uri="{FF2B5EF4-FFF2-40B4-BE49-F238E27FC236}">
                <a16:creationId xmlns:a16="http://schemas.microsoft.com/office/drawing/2014/main" id="{BCD7AD0E-C067-4807-9559-7D4B04EE90E9}"/>
              </a:ext>
            </a:extLst>
          </p:cNvPr>
          <p:cNvSpPr txBox="1"/>
          <p:nvPr/>
        </p:nvSpPr>
        <p:spPr>
          <a:xfrm>
            <a:off x="6444208" y="5663953"/>
            <a:ext cx="2104988" cy="651961"/>
          </a:xfrm>
          <a:prstGeom prst="rect">
            <a:avLst/>
          </a:prstGeom>
        </p:spPr>
        <p:txBody>
          <a:bodyPr vert="horz" lIns="68580" tIns="34290" rIns="68580" bIns="34290" rtlCol="0" anchor="ctr">
            <a:normAutofit/>
          </a:bodyPr>
          <a:lstStyle/>
          <a:p>
            <a:pPr fontAlgn="auto">
              <a:buClr>
                <a:schemeClr val="accent2"/>
              </a:buClr>
              <a:buSzPct val="92000"/>
              <a:defRPr/>
            </a:pPr>
            <a:r>
              <a:rPr lang="en-US" altLang="ko-KR" sz="2200">
                <a:solidFill>
                  <a:schemeClr val="tx2"/>
                </a:solidFill>
                <a:ea typeface="휴먼매직체"/>
              </a:rPr>
              <a:t>December 2020</a:t>
            </a:r>
            <a:endParaRPr lang="en-US" altLang="ko-KR" sz="2200">
              <a:solidFill>
                <a:schemeClr val="tx2"/>
              </a:solidFill>
            </a:endParaRPr>
          </a:p>
        </p:txBody>
      </p:sp>
    </p:spTree>
    <p:extLst>
      <p:ext uri="{BB962C8B-B14F-4D97-AF65-F5344CB8AC3E}">
        <p14:creationId xmlns:p14="http://schemas.microsoft.com/office/powerpoint/2010/main" val="1314388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A3936-B201-4984-98CE-3B49541D7F7B}"/>
              </a:ext>
            </a:extLst>
          </p:cNvPr>
          <p:cNvSpPr>
            <a:spLocks noGrp="1"/>
          </p:cNvSpPr>
          <p:nvPr>
            <p:ph type="title"/>
          </p:nvPr>
        </p:nvSpPr>
        <p:spPr/>
        <p:txBody>
          <a:bodyPr>
            <a:normAutofit/>
          </a:bodyPr>
          <a:lstStyle/>
          <a:p>
            <a:pPr algn="ctr"/>
            <a:r>
              <a:rPr lang="en-US" sz="2800" dirty="0"/>
              <a:t>Role of Participants</a:t>
            </a:r>
          </a:p>
        </p:txBody>
      </p:sp>
      <p:sp>
        <p:nvSpPr>
          <p:cNvPr id="3" name="Content Placeholder 2">
            <a:extLst>
              <a:ext uri="{FF2B5EF4-FFF2-40B4-BE49-F238E27FC236}">
                <a16:creationId xmlns:a16="http://schemas.microsoft.com/office/drawing/2014/main" id="{C3873114-F707-42BE-AAD2-AB42A2CA1086}"/>
              </a:ext>
            </a:extLst>
          </p:cNvPr>
          <p:cNvSpPr>
            <a:spLocks noGrp="1"/>
          </p:cNvSpPr>
          <p:nvPr>
            <p:ph idx="1"/>
          </p:nvPr>
        </p:nvSpPr>
        <p:spPr>
          <a:xfrm>
            <a:off x="435895" y="2180497"/>
            <a:ext cx="8272211" cy="3792286"/>
          </a:xfrm>
        </p:spPr>
        <p:txBody>
          <a:bodyPr anchor="t">
            <a:normAutofit lnSpcReduction="10000"/>
          </a:bodyPr>
          <a:lstStyle/>
          <a:p>
            <a:r>
              <a:rPr lang="en-CA" sz="1800" dirty="0"/>
              <a:t>Participants are encouraged to become leaders, innovative thinkers and become eager to learn from their peers and faculty who facilitate workshops/seminars.</a:t>
            </a:r>
          </a:p>
          <a:p>
            <a:r>
              <a:rPr lang="en-CA" sz="1800" dirty="0"/>
              <a:t>Participants are also encouraged to be collaborative, critical thinkers and support one another by utilizing their experience and knowledge. </a:t>
            </a:r>
          </a:p>
          <a:p>
            <a:r>
              <a:rPr lang="en-CA" sz="1800" dirty="0"/>
              <a:t>Each participant is seen as valuable assets to the program, as they bring their own set of experiences that can influence, shape and support the creation of new and innovate research projects. </a:t>
            </a:r>
          </a:p>
          <a:p>
            <a:r>
              <a:rPr lang="en-CA" sz="1800" dirty="0"/>
              <a:t>Participants will develop workshops and seminars of their own research or team projects that will be facilitated to students participating in a Near-Peer Mentorship Pilot at the University of Calgary and Wilfred Laurier University.</a:t>
            </a:r>
          </a:p>
          <a:p>
            <a:pPr marL="229235" indent="-229235"/>
            <a:r>
              <a:rPr lang="en-CA" sz="1800" dirty="0"/>
              <a:t>Participants will attend the workshops, seminars and working groups that will facilitate their learning and development as highly qualified personnel.</a:t>
            </a:r>
            <a:endParaRPr lang="en-US" sz="1800" dirty="0"/>
          </a:p>
        </p:txBody>
      </p:sp>
    </p:spTree>
    <p:extLst>
      <p:ext uri="{BB962C8B-B14F-4D97-AF65-F5344CB8AC3E}">
        <p14:creationId xmlns:p14="http://schemas.microsoft.com/office/powerpoint/2010/main" val="2094258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E4366-E913-4DA2-BF13-42778B51B75F}"/>
              </a:ext>
            </a:extLst>
          </p:cNvPr>
          <p:cNvSpPr>
            <a:spLocks noGrp="1"/>
          </p:cNvSpPr>
          <p:nvPr>
            <p:ph type="title"/>
          </p:nvPr>
        </p:nvSpPr>
        <p:spPr/>
        <p:txBody>
          <a:bodyPr>
            <a:normAutofit/>
          </a:bodyPr>
          <a:lstStyle/>
          <a:p>
            <a:pPr algn="ctr"/>
            <a:r>
              <a:rPr lang="en-US" sz="2800" dirty="0"/>
              <a:t>Role of Field Scholars Coordinator</a:t>
            </a:r>
          </a:p>
        </p:txBody>
      </p:sp>
      <p:sp>
        <p:nvSpPr>
          <p:cNvPr id="3" name="Content Placeholder 2">
            <a:extLst>
              <a:ext uri="{FF2B5EF4-FFF2-40B4-BE49-F238E27FC236}">
                <a16:creationId xmlns:a16="http://schemas.microsoft.com/office/drawing/2014/main" id="{D319D9B1-5A9E-4496-A081-6E26C23A41A1}"/>
              </a:ext>
            </a:extLst>
          </p:cNvPr>
          <p:cNvSpPr>
            <a:spLocks noGrp="1"/>
          </p:cNvSpPr>
          <p:nvPr>
            <p:ph idx="1"/>
          </p:nvPr>
        </p:nvSpPr>
        <p:spPr>
          <a:xfrm>
            <a:off x="435895" y="2180496"/>
            <a:ext cx="8272211" cy="4163153"/>
          </a:xfrm>
        </p:spPr>
        <p:txBody>
          <a:bodyPr anchor="t">
            <a:noAutofit/>
          </a:bodyPr>
          <a:lstStyle/>
          <a:p>
            <a:pPr marL="229235" indent="-229235"/>
            <a:r>
              <a:rPr lang="en-CA" sz="1800" dirty="0"/>
              <a:t>Field Scholar Coordinators will be responsible for constructing and supporting the program.</a:t>
            </a:r>
            <a:endParaRPr lang="en-US" sz="1800" dirty="0"/>
          </a:p>
          <a:p>
            <a:pPr marL="229235" indent="-229235"/>
            <a:r>
              <a:rPr lang="en-CA" sz="1800" dirty="0"/>
              <a:t>Coordinators will support participants and facilitators by providing opportunities to collaborate/design/schedule seminars and coordinate activities with other programs, institutions and members of the TFEL partnership. </a:t>
            </a:r>
          </a:p>
          <a:p>
            <a:pPr marL="229235" indent="-229235"/>
            <a:r>
              <a:rPr lang="en-CA" sz="1800" dirty="0"/>
              <a:t>Coordinators will take note of the progress of participants, the program and create evaluation frameworks to improve, adapt and remodel the program to maximize the benefits to students and faculty. </a:t>
            </a:r>
          </a:p>
          <a:p>
            <a:pPr marL="229235" indent="-229235"/>
            <a:r>
              <a:rPr lang="en-CA" sz="1800" dirty="0"/>
              <a:t>Coordinators will be involved with supporting participants, facilitators and seminars. Coordinators will be available to support with seminars as hosts/moderators as needed. </a:t>
            </a:r>
          </a:p>
          <a:p>
            <a:pPr marL="229235" indent="-229235"/>
            <a:r>
              <a:rPr lang="en-CA" sz="1800" dirty="0"/>
              <a:t>Participants are welcome to ask Coordinators questions and address any concerns with the program.</a:t>
            </a:r>
            <a:endParaRPr lang="en-US" sz="1800" dirty="0"/>
          </a:p>
        </p:txBody>
      </p:sp>
    </p:spTree>
    <p:extLst>
      <p:ext uri="{BB962C8B-B14F-4D97-AF65-F5344CB8AC3E}">
        <p14:creationId xmlns:p14="http://schemas.microsoft.com/office/powerpoint/2010/main" val="229101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8F228-5004-4F5F-BCD9-43B267BCCA95}"/>
              </a:ext>
            </a:extLst>
          </p:cNvPr>
          <p:cNvSpPr>
            <a:spLocks noGrp="1"/>
          </p:cNvSpPr>
          <p:nvPr>
            <p:ph type="title"/>
          </p:nvPr>
        </p:nvSpPr>
        <p:spPr/>
        <p:txBody>
          <a:bodyPr>
            <a:normAutofit/>
          </a:bodyPr>
          <a:lstStyle/>
          <a:p>
            <a:pPr algn="ctr"/>
            <a:r>
              <a:rPr lang="en-CA" sz="2800" dirty="0"/>
              <a:t>Seminars: Presentation guidelines</a:t>
            </a:r>
          </a:p>
        </p:txBody>
      </p:sp>
      <p:sp>
        <p:nvSpPr>
          <p:cNvPr id="3" name="Content Placeholder 2">
            <a:extLst>
              <a:ext uri="{FF2B5EF4-FFF2-40B4-BE49-F238E27FC236}">
                <a16:creationId xmlns:a16="http://schemas.microsoft.com/office/drawing/2014/main" id="{5C48AB7B-0C7B-4052-8BC4-8EB0B6523ADC}"/>
              </a:ext>
            </a:extLst>
          </p:cNvPr>
          <p:cNvSpPr>
            <a:spLocks noGrp="1"/>
          </p:cNvSpPr>
          <p:nvPr>
            <p:ph idx="1"/>
          </p:nvPr>
        </p:nvSpPr>
        <p:spPr>
          <a:xfrm>
            <a:off x="435895" y="2180497"/>
            <a:ext cx="8272211" cy="4258403"/>
          </a:xfrm>
        </p:spPr>
        <p:txBody>
          <a:bodyPr>
            <a:normAutofit fontScale="92500" lnSpcReduction="10000"/>
          </a:bodyPr>
          <a:lstStyle/>
          <a:p>
            <a:r>
              <a:rPr lang="en-CA" sz="1950" dirty="0"/>
              <a:t>20-minute presentation that highlights the scholars research project, initiative or interest. </a:t>
            </a:r>
            <a:endParaRPr lang="en-CA" sz="1800" dirty="0"/>
          </a:p>
          <a:p>
            <a:pPr lvl="1"/>
            <a:r>
              <a:rPr lang="en-CA" sz="1800" dirty="0"/>
              <a:t>Presentation topic must be related to social work research, practice and/or field education.</a:t>
            </a:r>
          </a:p>
          <a:p>
            <a:pPr lvl="1"/>
            <a:r>
              <a:rPr lang="en-CA" sz="1800" dirty="0"/>
              <a:t>Scholars are encouraged to present topics that they are most interested in, have previously completed or are currently working on at this time. </a:t>
            </a:r>
          </a:p>
          <a:p>
            <a:r>
              <a:rPr lang="en-CA" sz="1950" dirty="0"/>
              <a:t>10-minutes will be allotted for discussion among peers to allow for feedback, input and discuss how the topic relates to field education. </a:t>
            </a:r>
          </a:p>
          <a:p>
            <a:r>
              <a:rPr lang="en-CA" sz="1950" dirty="0"/>
              <a:t>Scholars will be asked to send their presentations to </a:t>
            </a:r>
            <a:r>
              <a:rPr lang="en-CA" sz="1950" dirty="0">
                <a:hlinkClick r:id="rId2"/>
              </a:rPr>
              <a:t>tfelproject@gmail.com</a:t>
            </a:r>
            <a:r>
              <a:rPr lang="en-CA" sz="1950" dirty="0"/>
              <a:t> one week prior to their presentation dates. </a:t>
            </a:r>
          </a:p>
          <a:p>
            <a:r>
              <a:rPr lang="en-CA" sz="1950" dirty="0"/>
              <a:t>Seminars will be recorded and posted on the TFEL website for others to view.</a:t>
            </a:r>
          </a:p>
          <a:p>
            <a:r>
              <a:rPr lang="en-CA" sz="1950" dirty="0"/>
              <a:t>Seminar participants will be asked to complete a short survey to obtain feedback on presentations.</a:t>
            </a:r>
          </a:p>
          <a:p>
            <a:pPr lvl="1"/>
            <a:endParaRPr lang="en-CA" dirty="0"/>
          </a:p>
        </p:txBody>
      </p:sp>
    </p:spTree>
    <p:extLst>
      <p:ext uri="{BB962C8B-B14F-4D97-AF65-F5344CB8AC3E}">
        <p14:creationId xmlns:p14="http://schemas.microsoft.com/office/powerpoint/2010/main" val="60204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Rounded Corners 9">
            <a:extLst>
              <a:ext uri="{FF2B5EF4-FFF2-40B4-BE49-F238E27FC236}">
                <a16:creationId xmlns:a16="http://schemas.microsoft.com/office/drawing/2014/main" id="{2E61841E-529C-460F-9104-B325E4AFD0FD}"/>
              </a:ext>
            </a:extLst>
          </p:cNvPr>
          <p:cNvSpPr/>
          <p:nvPr/>
        </p:nvSpPr>
        <p:spPr>
          <a:xfrm>
            <a:off x="980282" y="4420195"/>
            <a:ext cx="7183438" cy="1134467"/>
          </a:xfrm>
          <a:prstGeom prst="roundRect">
            <a:avLst/>
          </a:prstGeom>
          <a:solidFill>
            <a:srgbClr val="C890C4">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atinLnBrk="1">
              <a:defRPr/>
            </a:pPr>
            <a:endParaRPr lang="en-US"/>
          </a:p>
        </p:txBody>
      </p:sp>
      <p:sp>
        <p:nvSpPr>
          <p:cNvPr id="52226" name="TextBox 1">
            <a:extLst>
              <a:ext uri="{FF2B5EF4-FFF2-40B4-BE49-F238E27FC236}">
                <a16:creationId xmlns:a16="http://schemas.microsoft.com/office/drawing/2014/main" id="{AF86084E-6CD4-4B73-934D-1CEA429FD322}"/>
              </a:ext>
            </a:extLst>
          </p:cNvPr>
          <p:cNvSpPr txBox="1">
            <a:spLocks noChangeArrowheads="1"/>
          </p:cNvSpPr>
          <p:nvPr/>
        </p:nvSpPr>
        <p:spPr bwMode="auto">
          <a:xfrm>
            <a:off x="5680275" y="4606553"/>
            <a:ext cx="1877565"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defRPr>
                <a:solidFill>
                  <a:schemeClr val="tx1"/>
                </a:solidFill>
                <a:latin typeface="Arial" panose="020B0604020202020204" pitchFamily="34" charset="0"/>
                <a:ea typeface="Arial Unicode MS"/>
                <a:cs typeface="Arial Unicode MS"/>
              </a:defRPr>
            </a:lvl1pPr>
            <a:lvl2pPr marL="742950" indent="-285750" latinLnBrk="1">
              <a:defRPr>
                <a:solidFill>
                  <a:schemeClr val="tx1"/>
                </a:solidFill>
                <a:latin typeface="Arial" panose="020B0604020202020204" pitchFamily="34" charset="0"/>
                <a:ea typeface="Arial Unicode MS"/>
                <a:cs typeface="Arial Unicode MS"/>
              </a:defRPr>
            </a:lvl2pPr>
            <a:lvl3pPr marL="1143000" indent="-228600" latinLnBrk="1">
              <a:defRPr>
                <a:solidFill>
                  <a:schemeClr val="tx1"/>
                </a:solidFill>
                <a:latin typeface="Arial" panose="020B0604020202020204" pitchFamily="34" charset="0"/>
                <a:ea typeface="Arial Unicode MS"/>
                <a:cs typeface="Arial Unicode MS"/>
              </a:defRPr>
            </a:lvl3pPr>
            <a:lvl4pPr marL="1600200" indent="-228600" latinLnBrk="1">
              <a:defRPr>
                <a:solidFill>
                  <a:schemeClr val="tx1"/>
                </a:solidFill>
                <a:latin typeface="Arial" panose="020B0604020202020204" pitchFamily="34" charset="0"/>
                <a:ea typeface="Arial Unicode MS"/>
                <a:cs typeface="Arial Unicode MS"/>
              </a:defRPr>
            </a:lvl4pPr>
            <a:lvl5pPr marL="2057400" indent="-228600" latinLnBrk="1">
              <a:defRPr>
                <a:solidFill>
                  <a:schemeClr val="tx1"/>
                </a:solidFill>
                <a:latin typeface="Arial" panose="020B0604020202020204" pitchFamily="34" charset="0"/>
                <a:ea typeface="Arial Unicode MS"/>
                <a:cs typeface="Arial Unicode MS"/>
              </a:defRPr>
            </a:lvl5pPr>
            <a:lvl6pPr marL="25146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6pPr>
            <a:lvl7pPr marL="29718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7pPr>
            <a:lvl8pPr marL="34290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8pPr>
            <a:lvl9pPr marL="38862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9pPr>
          </a:lstStyle>
          <a:p>
            <a:r>
              <a:rPr lang="en-US" altLang="en-US" sz="1500" b="1"/>
              <a:t>Dr. Julie Drolet </a:t>
            </a:r>
          </a:p>
          <a:p>
            <a:r>
              <a:rPr lang="en-US" altLang="en-US" sz="1500" i="1"/>
              <a:t>Project Director</a:t>
            </a:r>
          </a:p>
          <a:p>
            <a:r>
              <a:rPr lang="en-US" altLang="en-US" sz="1500" u="sng"/>
              <a:t>jdrolet@ucalgary.ca</a:t>
            </a:r>
          </a:p>
        </p:txBody>
      </p:sp>
      <p:sp>
        <p:nvSpPr>
          <p:cNvPr id="52229" name="TextBox 4">
            <a:extLst>
              <a:ext uri="{FF2B5EF4-FFF2-40B4-BE49-F238E27FC236}">
                <a16:creationId xmlns:a16="http://schemas.microsoft.com/office/drawing/2014/main" id="{C0A6E394-8186-41C9-91DF-7B62B913C0C0}"/>
              </a:ext>
            </a:extLst>
          </p:cNvPr>
          <p:cNvSpPr txBox="1">
            <a:spLocks noChangeArrowheads="1"/>
          </p:cNvSpPr>
          <p:nvPr/>
        </p:nvSpPr>
        <p:spPr bwMode="auto">
          <a:xfrm>
            <a:off x="1144404" y="4814303"/>
            <a:ext cx="29761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defRPr>
                <a:solidFill>
                  <a:schemeClr val="tx1"/>
                </a:solidFill>
                <a:latin typeface="Arial" panose="020B0604020202020204" pitchFamily="34" charset="0"/>
                <a:ea typeface="Arial Unicode MS"/>
                <a:cs typeface="Arial Unicode MS"/>
              </a:defRPr>
            </a:lvl1pPr>
            <a:lvl2pPr marL="742950" indent="-285750" latinLnBrk="1">
              <a:defRPr>
                <a:solidFill>
                  <a:schemeClr val="tx1"/>
                </a:solidFill>
                <a:latin typeface="Arial" panose="020B0604020202020204" pitchFamily="34" charset="0"/>
                <a:ea typeface="Arial Unicode MS"/>
                <a:cs typeface="Arial Unicode MS"/>
              </a:defRPr>
            </a:lvl2pPr>
            <a:lvl3pPr marL="1143000" indent="-228600" latinLnBrk="1">
              <a:defRPr>
                <a:solidFill>
                  <a:schemeClr val="tx1"/>
                </a:solidFill>
                <a:latin typeface="Arial" panose="020B0604020202020204" pitchFamily="34" charset="0"/>
                <a:ea typeface="Arial Unicode MS"/>
                <a:cs typeface="Arial Unicode MS"/>
              </a:defRPr>
            </a:lvl3pPr>
            <a:lvl4pPr marL="1600200" indent="-228600" latinLnBrk="1">
              <a:defRPr>
                <a:solidFill>
                  <a:schemeClr val="tx1"/>
                </a:solidFill>
                <a:latin typeface="Arial" panose="020B0604020202020204" pitchFamily="34" charset="0"/>
                <a:ea typeface="Arial Unicode MS"/>
                <a:cs typeface="Arial Unicode MS"/>
              </a:defRPr>
            </a:lvl4pPr>
            <a:lvl5pPr marL="2057400" indent="-228600" latinLnBrk="1">
              <a:defRPr>
                <a:solidFill>
                  <a:schemeClr val="tx1"/>
                </a:solidFill>
                <a:latin typeface="Arial" panose="020B0604020202020204" pitchFamily="34" charset="0"/>
                <a:ea typeface="Arial Unicode MS"/>
                <a:cs typeface="Arial Unicode MS"/>
              </a:defRPr>
            </a:lvl5pPr>
            <a:lvl6pPr marL="25146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6pPr>
            <a:lvl7pPr marL="29718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7pPr>
            <a:lvl8pPr marL="34290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8pPr>
            <a:lvl9pPr marL="38862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9pPr>
          </a:lstStyle>
          <a:p>
            <a:pPr algn="ctr"/>
            <a:r>
              <a:rPr lang="en-US" altLang="en-US"/>
              <a:t>Project Management Office</a:t>
            </a:r>
          </a:p>
        </p:txBody>
      </p:sp>
      <p:sp>
        <p:nvSpPr>
          <p:cNvPr id="52233" name="TextBox 10">
            <a:extLst>
              <a:ext uri="{FF2B5EF4-FFF2-40B4-BE49-F238E27FC236}">
                <a16:creationId xmlns:a16="http://schemas.microsoft.com/office/drawing/2014/main" id="{B991DAF9-BF05-4C57-81A1-CD882B99ED85}"/>
              </a:ext>
            </a:extLst>
          </p:cNvPr>
          <p:cNvSpPr txBox="1">
            <a:spLocks noChangeArrowheads="1"/>
          </p:cNvSpPr>
          <p:nvPr/>
        </p:nvSpPr>
        <p:spPr bwMode="auto">
          <a:xfrm>
            <a:off x="2649838" y="1563231"/>
            <a:ext cx="384432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latinLnBrk="1">
              <a:defRPr>
                <a:solidFill>
                  <a:schemeClr val="tx1"/>
                </a:solidFill>
                <a:latin typeface="Arial" panose="020B0604020202020204" pitchFamily="34" charset="0"/>
                <a:ea typeface="Arial Unicode MS"/>
                <a:cs typeface="Arial Unicode MS"/>
              </a:defRPr>
            </a:lvl1pPr>
            <a:lvl2pPr marL="742950" indent="-285750" latinLnBrk="1">
              <a:defRPr>
                <a:solidFill>
                  <a:schemeClr val="tx1"/>
                </a:solidFill>
                <a:latin typeface="Arial" panose="020B0604020202020204" pitchFamily="34" charset="0"/>
                <a:ea typeface="Arial Unicode MS"/>
                <a:cs typeface="Arial Unicode MS"/>
              </a:defRPr>
            </a:lvl2pPr>
            <a:lvl3pPr marL="1143000" indent="-228600" latinLnBrk="1">
              <a:defRPr>
                <a:solidFill>
                  <a:schemeClr val="tx1"/>
                </a:solidFill>
                <a:latin typeface="Arial" panose="020B0604020202020204" pitchFamily="34" charset="0"/>
                <a:ea typeface="Arial Unicode MS"/>
                <a:cs typeface="Arial Unicode MS"/>
              </a:defRPr>
            </a:lvl3pPr>
            <a:lvl4pPr marL="1600200" indent="-228600" latinLnBrk="1">
              <a:defRPr>
                <a:solidFill>
                  <a:schemeClr val="tx1"/>
                </a:solidFill>
                <a:latin typeface="Arial" panose="020B0604020202020204" pitchFamily="34" charset="0"/>
                <a:ea typeface="Arial Unicode MS"/>
                <a:cs typeface="Arial Unicode MS"/>
              </a:defRPr>
            </a:lvl4pPr>
            <a:lvl5pPr marL="2057400" indent="-228600" latinLnBrk="1">
              <a:defRPr>
                <a:solidFill>
                  <a:schemeClr val="tx1"/>
                </a:solidFill>
                <a:latin typeface="Arial" panose="020B0604020202020204" pitchFamily="34" charset="0"/>
                <a:ea typeface="Arial Unicode MS"/>
                <a:cs typeface="Arial Unicode MS"/>
              </a:defRPr>
            </a:lvl5pPr>
            <a:lvl6pPr marL="25146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6pPr>
            <a:lvl7pPr marL="29718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7pPr>
            <a:lvl8pPr marL="34290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8pPr>
            <a:lvl9pPr marL="3886200" indent="-228600" fontAlgn="base" latinLnBrk="1">
              <a:spcBef>
                <a:spcPct val="0"/>
              </a:spcBef>
              <a:spcAft>
                <a:spcPct val="0"/>
              </a:spcAft>
              <a:defRPr>
                <a:solidFill>
                  <a:schemeClr val="tx1"/>
                </a:solidFill>
                <a:latin typeface="Arial" panose="020B0604020202020204" pitchFamily="34" charset="0"/>
                <a:ea typeface="Arial Unicode MS"/>
                <a:cs typeface="Arial Unicode MS"/>
              </a:defRPr>
            </a:lvl9pPr>
          </a:lstStyle>
          <a:p>
            <a:pPr algn="ctr"/>
            <a:r>
              <a:rPr lang="en-US" altLang="en-US" sz="2100"/>
              <a:t>For more information </a:t>
            </a:r>
          </a:p>
          <a:p>
            <a:pPr algn="ctr"/>
            <a:r>
              <a:rPr lang="en-US" altLang="en-US" sz="2100"/>
              <a:t>about the project please email </a:t>
            </a:r>
          </a:p>
          <a:p>
            <a:pPr algn="ctr"/>
            <a:r>
              <a:rPr lang="en-US" altLang="en-US" sz="2100">
                <a:hlinkClick r:id="rId3"/>
              </a:rPr>
              <a:t>tfelproject@gmail.com</a:t>
            </a:r>
            <a:endParaRPr lang="en-US" altLang="en-US" sz="2100"/>
          </a:p>
          <a:p>
            <a:pPr algn="ctr"/>
            <a:endParaRPr lang="en-US" altLang="en-US" sz="2700"/>
          </a:p>
        </p:txBody>
      </p:sp>
      <p:pic>
        <p:nvPicPr>
          <p:cNvPr id="2" name="Picture 1">
            <a:extLst>
              <a:ext uri="{FF2B5EF4-FFF2-40B4-BE49-F238E27FC236}">
                <a16:creationId xmlns:a16="http://schemas.microsoft.com/office/drawing/2014/main" id="{30C2AC98-CAC2-4BA4-A79C-E63BCA294D6E}"/>
              </a:ext>
            </a:extLst>
          </p:cNvPr>
          <p:cNvPicPr>
            <a:picLocks noChangeAspect="1"/>
          </p:cNvPicPr>
          <p:nvPr/>
        </p:nvPicPr>
        <p:blipFill>
          <a:blip r:embed="rId4"/>
          <a:stretch>
            <a:fillRect/>
          </a:stretch>
        </p:blipFill>
        <p:spPr>
          <a:xfrm>
            <a:off x="3642428" y="2837962"/>
            <a:ext cx="1859145" cy="13302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37FF4-45FA-49B4-8031-46F41BB4D261}"/>
              </a:ext>
            </a:extLst>
          </p:cNvPr>
          <p:cNvSpPr>
            <a:spLocks noGrp="1"/>
          </p:cNvSpPr>
          <p:nvPr>
            <p:ph type="title"/>
          </p:nvPr>
        </p:nvSpPr>
        <p:spPr>
          <a:xfrm>
            <a:off x="435895" y="980728"/>
            <a:ext cx="8272212" cy="760350"/>
          </a:xfrm>
        </p:spPr>
        <p:txBody>
          <a:bodyPr vert="horz" lIns="68580" tIns="34290" rIns="68580" bIns="34290" rtlCol="0" anchor="b">
            <a:normAutofit/>
          </a:bodyPr>
          <a:lstStyle/>
          <a:p>
            <a:pPr algn="ctr"/>
            <a:r>
              <a:rPr lang="en-US" sz="2700">
                <a:solidFill>
                  <a:srgbClr val="FFFFFF"/>
                </a:solidFill>
              </a:rPr>
              <a:t>Acknowledgement</a:t>
            </a:r>
          </a:p>
        </p:txBody>
      </p:sp>
      <p:sp>
        <p:nvSpPr>
          <p:cNvPr id="8" name="TextBox 7">
            <a:extLst>
              <a:ext uri="{FF2B5EF4-FFF2-40B4-BE49-F238E27FC236}">
                <a16:creationId xmlns:a16="http://schemas.microsoft.com/office/drawing/2014/main" id="{290E2B29-2272-4ADF-A4F3-82439BD6F98C}"/>
              </a:ext>
            </a:extLst>
          </p:cNvPr>
          <p:cNvSpPr txBox="1"/>
          <p:nvPr/>
        </p:nvSpPr>
        <p:spPr>
          <a:xfrm>
            <a:off x="435895" y="2663229"/>
            <a:ext cx="8272211" cy="1590770"/>
          </a:xfrm>
          <a:prstGeom prst="rect">
            <a:avLst/>
          </a:prstGeom>
        </p:spPr>
        <p:txBody>
          <a:bodyPr vert="horz" lIns="68580" tIns="34290" rIns="68580" bIns="34290" rtlCol="0" anchor="ctr">
            <a:normAutofit/>
          </a:bodyPr>
          <a:lstStyle/>
          <a:p>
            <a:pPr algn="ctr" fontAlgn="auto">
              <a:buClr>
                <a:schemeClr val="accent2"/>
              </a:buClr>
              <a:buSzPct val="92000"/>
              <a:defRPr/>
            </a:pPr>
            <a:r>
              <a:rPr lang="en-US" altLang="ko-KR">
                <a:solidFill>
                  <a:schemeClr val="tx2"/>
                </a:solidFill>
              </a:rPr>
              <a:t>The Transforming the Field Education Landscape (TFEL) project is supported in part by the Social Sciences and Humanities Research Council of Canada.</a:t>
            </a:r>
          </a:p>
          <a:p>
            <a:pPr algn="ctr" fontAlgn="auto">
              <a:buClr>
                <a:schemeClr val="accent2"/>
              </a:buClr>
              <a:buSzPct val="92000"/>
              <a:defRPr/>
            </a:pPr>
            <a:endParaRPr lang="en-US" altLang="ko-KR">
              <a:solidFill>
                <a:schemeClr val="tx2"/>
              </a:solidFill>
            </a:endParaRPr>
          </a:p>
          <a:p>
            <a:pPr algn="ctr" fontAlgn="auto">
              <a:buClr>
                <a:schemeClr val="accent2"/>
              </a:buClr>
              <a:buSzPct val="92000"/>
              <a:defRPr/>
            </a:pPr>
            <a:r>
              <a:rPr lang="en-US" altLang="ko-KR">
                <a:solidFill>
                  <a:schemeClr val="tx2"/>
                </a:solidFill>
              </a:rPr>
              <a:t>Partnership Grant: Talent (2019-2024)</a:t>
            </a:r>
          </a:p>
        </p:txBody>
      </p:sp>
      <p:pic>
        <p:nvPicPr>
          <p:cNvPr id="6" name="Picture 5" descr="A drawing of a person&#10;&#10;Description automatically generated">
            <a:extLst>
              <a:ext uri="{FF2B5EF4-FFF2-40B4-BE49-F238E27FC236}">
                <a16:creationId xmlns:a16="http://schemas.microsoft.com/office/drawing/2014/main" id="{042D0CC2-2927-4281-A054-8360AC3143A0}"/>
              </a:ext>
            </a:extLst>
          </p:cNvPr>
          <p:cNvPicPr>
            <a:picLocks noChangeAspect="1"/>
          </p:cNvPicPr>
          <p:nvPr/>
        </p:nvPicPr>
        <p:blipFill>
          <a:blip r:embed="rId2"/>
          <a:stretch>
            <a:fillRect/>
          </a:stretch>
        </p:blipFill>
        <p:spPr>
          <a:xfrm>
            <a:off x="2544124" y="4662777"/>
            <a:ext cx="4055752" cy="900247"/>
          </a:xfrm>
          <a:prstGeom prst="rect">
            <a:avLst/>
          </a:prstGeom>
        </p:spPr>
      </p:pic>
    </p:spTree>
    <p:extLst>
      <p:ext uri="{BB962C8B-B14F-4D97-AF65-F5344CB8AC3E}">
        <p14:creationId xmlns:p14="http://schemas.microsoft.com/office/powerpoint/2010/main" val="368830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13">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5">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a:p>
        </p:txBody>
      </p:sp>
      <p:sp>
        <p:nvSpPr>
          <p:cNvPr id="13" name="Rectangle 17">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8489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348906-F037-4055-A485-48B3476410F2}"/>
              </a:ext>
            </a:extLst>
          </p:cNvPr>
          <p:cNvSpPr>
            <a:spLocks noGrp="1"/>
          </p:cNvSpPr>
          <p:nvPr>
            <p:ph type="title"/>
          </p:nvPr>
        </p:nvSpPr>
        <p:spPr>
          <a:xfrm>
            <a:off x="482601" y="1033389"/>
            <a:ext cx="3619692" cy="4825409"/>
          </a:xfrm>
        </p:spPr>
        <p:txBody>
          <a:bodyPr vert="horz" lIns="91440" tIns="45720" rIns="91440" bIns="45720" rtlCol="0" anchor="ctr">
            <a:normAutofit/>
          </a:bodyPr>
          <a:lstStyle/>
          <a:p>
            <a:pPr defTabSz="457200"/>
            <a:r>
              <a:rPr lang="en-US" sz="4700">
                <a:solidFill>
                  <a:srgbClr val="FFFFFF"/>
                </a:solidFill>
              </a:rPr>
              <a:t>Today's Outline</a:t>
            </a:r>
          </a:p>
        </p:txBody>
      </p:sp>
      <p:sp>
        <p:nvSpPr>
          <p:cNvPr id="15" name="Rectangle 19">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934" y="460868"/>
            <a:ext cx="3621024"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7080" y="460868"/>
            <a:ext cx="3621024"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53C8646C-8A30-4F3E-9BC7-A462F83A2F4C}"/>
              </a:ext>
            </a:extLst>
          </p:cNvPr>
          <p:cNvSpPr>
            <a:spLocks noGrp="1"/>
          </p:cNvSpPr>
          <p:nvPr>
            <p:ph idx="1"/>
          </p:nvPr>
        </p:nvSpPr>
        <p:spPr>
          <a:xfrm>
            <a:off x="5066826" y="1033390"/>
            <a:ext cx="3641278" cy="4825409"/>
          </a:xfrm>
          <a:ln w="57150">
            <a:noFill/>
          </a:ln>
        </p:spPr>
        <p:txBody>
          <a:bodyPr vert="horz" lIns="91440" tIns="45720" rIns="91440" bIns="45720" rtlCol="0" anchor="ctr">
            <a:normAutofit/>
          </a:bodyPr>
          <a:lstStyle/>
          <a:p>
            <a:pPr marL="229235" indent="-229235" defTabSz="457200">
              <a:lnSpc>
                <a:spcPct val="90000"/>
              </a:lnSpc>
              <a:spcAft>
                <a:spcPts val="600"/>
              </a:spcAft>
            </a:pPr>
            <a:r>
              <a:rPr lang="en-US" sz="1700" dirty="0">
                <a:solidFill>
                  <a:schemeClr val="accent2">
                    <a:lumMod val="50000"/>
                  </a:schemeClr>
                </a:solidFill>
              </a:rPr>
              <a:t>Introductions</a:t>
            </a:r>
          </a:p>
          <a:p>
            <a:pPr marL="229235" indent="-229235" defTabSz="457200">
              <a:lnSpc>
                <a:spcPct val="90000"/>
              </a:lnSpc>
              <a:spcAft>
                <a:spcPts val="600"/>
              </a:spcAft>
            </a:pPr>
            <a:r>
              <a:rPr lang="en-US" sz="1700" dirty="0">
                <a:solidFill>
                  <a:schemeClr val="accent2">
                    <a:lumMod val="50000"/>
                  </a:schemeClr>
                </a:solidFill>
              </a:rPr>
              <a:t>What the Field Research Scholars Program?</a:t>
            </a:r>
          </a:p>
          <a:p>
            <a:pPr marL="229235" indent="-229235" defTabSz="457200">
              <a:lnSpc>
                <a:spcPct val="90000"/>
              </a:lnSpc>
              <a:spcAft>
                <a:spcPts val="600"/>
              </a:spcAft>
            </a:pPr>
            <a:r>
              <a:rPr lang="en-US" sz="1700" dirty="0">
                <a:solidFill>
                  <a:schemeClr val="accent2">
                    <a:lumMod val="50000"/>
                  </a:schemeClr>
                </a:solidFill>
              </a:rPr>
              <a:t>Program Objectives</a:t>
            </a:r>
          </a:p>
          <a:p>
            <a:pPr marL="229235" indent="-229235" defTabSz="457200">
              <a:lnSpc>
                <a:spcPct val="90000"/>
              </a:lnSpc>
              <a:spcAft>
                <a:spcPts val="600"/>
              </a:spcAft>
            </a:pPr>
            <a:r>
              <a:rPr lang="en-US" sz="1700" dirty="0">
                <a:solidFill>
                  <a:schemeClr val="accent2">
                    <a:lumMod val="50000"/>
                  </a:schemeClr>
                </a:solidFill>
              </a:rPr>
              <a:t>Guiding Principles</a:t>
            </a:r>
          </a:p>
          <a:p>
            <a:pPr marL="229235" indent="-229235" defTabSz="457200">
              <a:lnSpc>
                <a:spcPct val="90000"/>
              </a:lnSpc>
              <a:spcAft>
                <a:spcPts val="600"/>
              </a:spcAft>
            </a:pPr>
            <a:r>
              <a:rPr lang="en-US" sz="1700" dirty="0">
                <a:solidFill>
                  <a:schemeClr val="accent2">
                    <a:lumMod val="50000"/>
                  </a:schemeClr>
                </a:solidFill>
              </a:rPr>
              <a:t>Program Structure</a:t>
            </a:r>
          </a:p>
          <a:p>
            <a:pPr marL="229235" indent="-229235" defTabSz="457200">
              <a:lnSpc>
                <a:spcPct val="90000"/>
              </a:lnSpc>
              <a:spcAft>
                <a:spcPts val="600"/>
              </a:spcAft>
            </a:pPr>
            <a:r>
              <a:rPr lang="en-US" sz="1700" dirty="0">
                <a:solidFill>
                  <a:schemeClr val="accent2">
                    <a:lumMod val="50000"/>
                  </a:schemeClr>
                </a:solidFill>
              </a:rPr>
              <a:t>Role of Participants</a:t>
            </a:r>
          </a:p>
          <a:p>
            <a:pPr marL="229235" indent="-229235" defTabSz="457200">
              <a:lnSpc>
                <a:spcPct val="90000"/>
              </a:lnSpc>
              <a:spcAft>
                <a:spcPts val="600"/>
              </a:spcAft>
            </a:pPr>
            <a:r>
              <a:rPr lang="en-US" sz="1700" dirty="0">
                <a:solidFill>
                  <a:schemeClr val="accent2">
                    <a:lumMod val="50000"/>
                  </a:schemeClr>
                </a:solidFill>
              </a:rPr>
              <a:t>Role of Field Scholars Coordinators</a:t>
            </a:r>
          </a:p>
          <a:p>
            <a:pPr marL="229235" indent="-229235" defTabSz="457200">
              <a:lnSpc>
                <a:spcPct val="90000"/>
              </a:lnSpc>
              <a:spcAft>
                <a:spcPts val="600"/>
              </a:spcAft>
            </a:pPr>
            <a:r>
              <a:rPr lang="en-US" sz="1700" dirty="0">
                <a:solidFill>
                  <a:schemeClr val="accent2">
                    <a:lumMod val="50000"/>
                  </a:schemeClr>
                </a:solidFill>
              </a:rPr>
              <a:t>Seminars: Presentation Guidelines</a:t>
            </a:r>
          </a:p>
          <a:p>
            <a:pPr marL="229235" indent="-229235" defTabSz="457200">
              <a:lnSpc>
                <a:spcPct val="90000"/>
              </a:lnSpc>
              <a:spcAft>
                <a:spcPts val="600"/>
              </a:spcAft>
            </a:pPr>
            <a:r>
              <a:rPr lang="en-US" sz="1700" dirty="0">
                <a:solidFill>
                  <a:schemeClr val="accent2">
                    <a:lumMod val="50000"/>
                  </a:schemeClr>
                </a:solidFill>
              </a:rPr>
              <a:t>Get in touch! </a:t>
            </a:r>
          </a:p>
        </p:txBody>
      </p:sp>
    </p:spTree>
    <p:extLst>
      <p:ext uri="{BB962C8B-B14F-4D97-AF65-F5344CB8AC3E}">
        <p14:creationId xmlns:p14="http://schemas.microsoft.com/office/powerpoint/2010/main" val="142960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36F2F-E0F6-4218-86E0-DF9763E43B04}"/>
              </a:ext>
            </a:extLst>
          </p:cNvPr>
          <p:cNvSpPr>
            <a:spLocks noGrp="1"/>
          </p:cNvSpPr>
          <p:nvPr>
            <p:ph type="title"/>
          </p:nvPr>
        </p:nvSpPr>
        <p:spPr/>
        <p:txBody>
          <a:bodyPr>
            <a:normAutofit/>
          </a:bodyPr>
          <a:lstStyle/>
          <a:p>
            <a:pPr algn="ctr"/>
            <a:r>
              <a:rPr lang="en-US" sz="2800"/>
              <a:t>Introductions</a:t>
            </a:r>
          </a:p>
        </p:txBody>
      </p:sp>
      <p:sp>
        <p:nvSpPr>
          <p:cNvPr id="3" name="Content Placeholder 2">
            <a:extLst>
              <a:ext uri="{FF2B5EF4-FFF2-40B4-BE49-F238E27FC236}">
                <a16:creationId xmlns:a16="http://schemas.microsoft.com/office/drawing/2014/main" id="{6E1189EB-4C81-46CD-A038-B71FA8065827}"/>
              </a:ext>
            </a:extLst>
          </p:cNvPr>
          <p:cNvSpPr>
            <a:spLocks noGrp="1"/>
          </p:cNvSpPr>
          <p:nvPr>
            <p:ph idx="1"/>
          </p:nvPr>
        </p:nvSpPr>
        <p:spPr/>
        <p:txBody>
          <a:bodyPr anchor="t">
            <a:normAutofit/>
          </a:bodyPr>
          <a:lstStyle/>
          <a:p>
            <a:pPr marL="229235" indent="-229235"/>
            <a:r>
              <a:rPr lang="en-US" sz="2000"/>
              <a:t>Coordinators</a:t>
            </a:r>
          </a:p>
          <a:p>
            <a:pPr marL="472440" lvl="1" indent="-229235"/>
            <a:r>
              <a:rPr lang="en-US" sz="2000"/>
              <a:t>Omid Alemi </a:t>
            </a:r>
          </a:p>
          <a:p>
            <a:pPr marL="472440" lvl="1" indent="-229235"/>
            <a:r>
              <a:rPr lang="en-US" sz="2000"/>
              <a:t>Hilary </a:t>
            </a:r>
            <a:r>
              <a:rPr lang="en-US" sz="2000" err="1"/>
              <a:t>Daum</a:t>
            </a:r>
            <a:endParaRPr lang="en-US" sz="2000"/>
          </a:p>
          <a:p>
            <a:pPr marL="472440" lvl="1" indent="-229235"/>
            <a:r>
              <a:rPr lang="en-US" sz="2000"/>
              <a:t>Tara Collins</a:t>
            </a:r>
          </a:p>
          <a:p>
            <a:pPr marL="243205" lvl="1" indent="0">
              <a:buNone/>
            </a:pPr>
            <a:endParaRPr lang="en-US" sz="2000"/>
          </a:p>
          <a:p>
            <a:pPr marL="229235" indent="-229235"/>
            <a:r>
              <a:rPr lang="en-US" sz="2000"/>
              <a:t>TFEL Program Director</a:t>
            </a:r>
          </a:p>
          <a:p>
            <a:pPr marL="472440" lvl="1" indent="-229235"/>
            <a:r>
              <a:rPr lang="en-US" sz="2000"/>
              <a:t>Dr. Julie </a:t>
            </a:r>
            <a:r>
              <a:rPr lang="en-US" sz="2000" err="1"/>
              <a:t>Drolet</a:t>
            </a:r>
            <a:endParaRPr lang="en-US" sz="2000"/>
          </a:p>
        </p:txBody>
      </p:sp>
    </p:spTree>
    <p:extLst>
      <p:ext uri="{BB962C8B-B14F-4D97-AF65-F5344CB8AC3E}">
        <p14:creationId xmlns:p14="http://schemas.microsoft.com/office/powerpoint/2010/main" val="797212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4B54B-A796-3D40-8D49-61A812875C44}"/>
              </a:ext>
            </a:extLst>
          </p:cNvPr>
          <p:cNvSpPr>
            <a:spLocks noGrp="1"/>
          </p:cNvSpPr>
          <p:nvPr>
            <p:ph type="title"/>
          </p:nvPr>
        </p:nvSpPr>
        <p:spPr/>
        <p:txBody>
          <a:bodyPr>
            <a:normAutofit/>
          </a:bodyPr>
          <a:lstStyle/>
          <a:p>
            <a:pPr algn="ctr"/>
            <a:r>
              <a:rPr lang="en-US" sz="2800"/>
              <a:t>What is The field research scholars program?</a:t>
            </a:r>
          </a:p>
        </p:txBody>
      </p:sp>
      <p:sp>
        <p:nvSpPr>
          <p:cNvPr id="3" name="Content Placeholder 2">
            <a:extLst>
              <a:ext uri="{FF2B5EF4-FFF2-40B4-BE49-F238E27FC236}">
                <a16:creationId xmlns:a16="http://schemas.microsoft.com/office/drawing/2014/main" id="{FF40E15C-B3EB-584A-9004-FC75A818F59A}"/>
              </a:ext>
            </a:extLst>
          </p:cNvPr>
          <p:cNvSpPr>
            <a:spLocks noGrp="1"/>
          </p:cNvSpPr>
          <p:nvPr>
            <p:ph sz="half" idx="1"/>
          </p:nvPr>
        </p:nvSpPr>
        <p:spPr>
          <a:xfrm>
            <a:off x="435894" y="2130458"/>
            <a:ext cx="8272212" cy="3962838"/>
          </a:xfrm>
        </p:spPr>
        <p:txBody>
          <a:bodyPr anchor="t">
            <a:normAutofit lnSpcReduction="10000"/>
          </a:bodyPr>
          <a:lstStyle/>
          <a:p>
            <a:pPr marL="229235" indent="-229235"/>
            <a:r>
              <a:rPr lang="en-US" sz="2000"/>
              <a:t>The Field Research Scholars Program consists of scholars, who have similar goals, interests and backgrounds, sharing their research with one another.</a:t>
            </a:r>
            <a:endParaRPr lang="en-US" sz="1600"/>
          </a:p>
          <a:p>
            <a:pPr marL="472440" lvl="1" indent="-229235"/>
            <a:r>
              <a:rPr lang="en-CA" sz="1800"/>
              <a:t>This project recruited graduate and doctoral students, postdoctoral scholars, recent graduates and emerging and experienced scholars to collaborate on topics that relate to social work field education.</a:t>
            </a:r>
          </a:p>
          <a:p>
            <a:pPr marL="472440" lvl="1" indent="-229235"/>
            <a:r>
              <a:rPr lang="en-CA" sz="1800"/>
              <a:t>The participants accepted into the Field Research Scholars Program will collaborate with one another on research topics related to field education.</a:t>
            </a:r>
          </a:p>
          <a:p>
            <a:pPr marL="472440" lvl="1" indent="-229235"/>
            <a:r>
              <a:rPr lang="en-CA" sz="1800"/>
              <a:t>Research projects and initiatives conducted by scholars will be showcased during seminars and facilitated discussions will surround future research directions, feedback and relation to field education.</a:t>
            </a:r>
          </a:p>
          <a:p>
            <a:pPr marL="472440" lvl="1" indent="-229235"/>
            <a:r>
              <a:rPr lang="en-CA" sz="1800"/>
              <a:t>This program is designed to foster and develop the working knowledge and skills of students in the areas of research, field education and mentorship.</a:t>
            </a:r>
          </a:p>
          <a:p>
            <a:pPr marL="472440" lvl="1" indent="-229235"/>
            <a:endParaRPr lang="en-US" sz="1800"/>
          </a:p>
          <a:p>
            <a:pPr marL="472440" lvl="1" indent="-229235"/>
            <a:endParaRPr lang="en-CA" sz="1800"/>
          </a:p>
          <a:p>
            <a:pPr marL="472440" lvl="1" indent="-229235"/>
            <a:endParaRPr lang="en-CA" sz="3200"/>
          </a:p>
        </p:txBody>
      </p:sp>
    </p:spTree>
    <p:extLst>
      <p:ext uri="{BB962C8B-B14F-4D97-AF65-F5344CB8AC3E}">
        <p14:creationId xmlns:p14="http://schemas.microsoft.com/office/powerpoint/2010/main" val="3295690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71305-F00A-4B26-8DAE-40E105FCCA52}"/>
              </a:ext>
            </a:extLst>
          </p:cNvPr>
          <p:cNvSpPr>
            <a:spLocks noGrp="1"/>
          </p:cNvSpPr>
          <p:nvPr>
            <p:ph type="title"/>
          </p:nvPr>
        </p:nvSpPr>
        <p:spPr/>
        <p:txBody>
          <a:bodyPr>
            <a:normAutofit/>
          </a:bodyPr>
          <a:lstStyle/>
          <a:p>
            <a:pPr algn="ctr"/>
            <a:r>
              <a:rPr lang="en-US" sz="2800"/>
              <a:t>Program objectives</a:t>
            </a:r>
            <a:endParaRPr lang="en-CA" sz="2800"/>
          </a:p>
        </p:txBody>
      </p:sp>
      <p:sp>
        <p:nvSpPr>
          <p:cNvPr id="3" name="Content Placeholder 2">
            <a:extLst>
              <a:ext uri="{FF2B5EF4-FFF2-40B4-BE49-F238E27FC236}">
                <a16:creationId xmlns:a16="http://schemas.microsoft.com/office/drawing/2014/main" id="{C77BA5E8-BA6A-4906-A53E-0F008930A510}"/>
              </a:ext>
            </a:extLst>
          </p:cNvPr>
          <p:cNvSpPr>
            <a:spLocks noGrp="1"/>
          </p:cNvSpPr>
          <p:nvPr>
            <p:ph idx="1"/>
          </p:nvPr>
        </p:nvSpPr>
        <p:spPr>
          <a:xfrm>
            <a:off x="435895" y="2073897"/>
            <a:ext cx="8272211" cy="3883843"/>
          </a:xfrm>
        </p:spPr>
        <p:txBody>
          <a:bodyPr>
            <a:normAutofit/>
          </a:bodyPr>
          <a:lstStyle/>
          <a:p>
            <a:pPr marL="0" indent="0">
              <a:buNone/>
            </a:pPr>
            <a:r>
              <a:rPr lang="en-CA" sz="1600"/>
              <a:t>The pilot program will take place virtually during the 2020-2021 academic year.  The program will consist of a combination of seminars, workshops/webinars and opportunities for scholars to collaborate and present their research. </a:t>
            </a:r>
          </a:p>
          <a:p>
            <a:pPr marL="0" indent="0">
              <a:buNone/>
            </a:pPr>
            <a:endParaRPr lang="en-CA" sz="1600"/>
          </a:p>
          <a:p>
            <a:pPr marL="0" indent="0">
              <a:buNone/>
            </a:pPr>
            <a:r>
              <a:rPr lang="en-US" sz="1600"/>
              <a:t>Objectives:</a:t>
            </a:r>
            <a:endParaRPr lang="en-CA" sz="1600"/>
          </a:p>
          <a:p>
            <a:r>
              <a:rPr lang="en-CA" sz="1600" b="1"/>
              <a:t>1. </a:t>
            </a:r>
            <a:r>
              <a:rPr lang="en-CA" sz="1600"/>
              <a:t>Foster a network of reciprocal learning relationships and peer collaboration, including experienced and emerging social work researchers interested in field education</a:t>
            </a:r>
          </a:p>
          <a:p>
            <a:r>
              <a:rPr lang="en-CA" sz="1600" b="1"/>
              <a:t>2. </a:t>
            </a:r>
            <a:r>
              <a:rPr lang="en-CA" sz="1600"/>
              <a:t>Transform social work graduates into highly qualified personnel who contribute to field education scholarship</a:t>
            </a:r>
          </a:p>
          <a:p>
            <a:r>
              <a:rPr lang="en-CA" sz="1600" b="1"/>
              <a:t>3. </a:t>
            </a:r>
            <a:r>
              <a:rPr lang="en-CA" sz="1600"/>
              <a:t>Create opportunities for emerging social work researchers including workshops and seminars to enhance research skills in the area of field education</a:t>
            </a:r>
          </a:p>
          <a:p>
            <a:pPr lvl="1">
              <a:buFont typeface="+mj-lt"/>
              <a:buAutoNum type="arabicPeriod"/>
            </a:pPr>
            <a:endParaRPr lang="en-CA" sz="1400"/>
          </a:p>
        </p:txBody>
      </p:sp>
    </p:spTree>
    <p:extLst>
      <p:ext uri="{BB962C8B-B14F-4D97-AF65-F5344CB8AC3E}">
        <p14:creationId xmlns:p14="http://schemas.microsoft.com/office/powerpoint/2010/main" val="1329321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753B0-AE76-4330-AE14-4230F7DCC99F}"/>
              </a:ext>
            </a:extLst>
          </p:cNvPr>
          <p:cNvSpPr>
            <a:spLocks noGrp="1"/>
          </p:cNvSpPr>
          <p:nvPr>
            <p:ph type="title"/>
          </p:nvPr>
        </p:nvSpPr>
        <p:spPr/>
        <p:txBody>
          <a:bodyPr>
            <a:normAutofit/>
          </a:bodyPr>
          <a:lstStyle/>
          <a:p>
            <a:pPr algn="ctr"/>
            <a:r>
              <a:rPr lang="en-US" sz="2800"/>
              <a:t>Guiding Principles</a:t>
            </a:r>
          </a:p>
        </p:txBody>
      </p:sp>
      <p:sp>
        <p:nvSpPr>
          <p:cNvPr id="3" name="Content Placeholder 2">
            <a:extLst>
              <a:ext uri="{FF2B5EF4-FFF2-40B4-BE49-F238E27FC236}">
                <a16:creationId xmlns:a16="http://schemas.microsoft.com/office/drawing/2014/main" id="{AC101390-BE43-424F-8F70-7A7FB621E9DC}"/>
              </a:ext>
            </a:extLst>
          </p:cNvPr>
          <p:cNvSpPr>
            <a:spLocks noGrp="1"/>
          </p:cNvSpPr>
          <p:nvPr>
            <p:ph idx="1"/>
          </p:nvPr>
        </p:nvSpPr>
        <p:spPr>
          <a:xfrm>
            <a:off x="435894" y="2348880"/>
            <a:ext cx="8272211" cy="3806964"/>
          </a:xfrm>
        </p:spPr>
        <p:txBody>
          <a:bodyPr>
            <a:normAutofit fontScale="92500"/>
          </a:bodyPr>
          <a:lstStyle/>
          <a:p>
            <a:r>
              <a:rPr lang="en-CA" sz="1400"/>
              <a:t>1. </a:t>
            </a:r>
            <a:r>
              <a:rPr lang="en-CA" sz="1400" b="1"/>
              <a:t>Support-based guidance </a:t>
            </a:r>
            <a:r>
              <a:rPr lang="en-CA" sz="1400"/>
              <a:t>– identifying all members as ‘academics in progress’, this</a:t>
            </a:r>
            <a:r>
              <a:rPr lang="en-CA" sz="1200"/>
              <a:t> </a:t>
            </a:r>
            <a:r>
              <a:rPr lang="en-CA" sz="1400"/>
              <a:t>attempts to create a non-competitive environment that values support, collaborative progression and equal opportunity to support participant growth as a highly qualified professional.</a:t>
            </a:r>
            <a:endParaRPr lang="en-CA" sz="1200"/>
          </a:p>
          <a:p>
            <a:r>
              <a:rPr lang="en-CA" sz="1400"/>
              <a:t>2. </a:t>
            </a:r>
            <a:r>
              <a:rPr lang="en-CA" sz="1400" b="1"/>
              <a:t>Holistic growth </a:t>
            </a:r>
            <a:r>
              <a:rPr lang="en-CA" sz="1400"/>
              <a:t>– supporting the development of students in areas outside of research,</a:t>
            </a:r>
            <a:r>
              <a:rPr lang="en-CA" sz="1200"/>
              <a:t> </a:t>
            </a:r>
            <a:r>
              <a:rPr lang="en-CA" sz="1400"/>
              <a:t>appreciating value in the ability to learn and develop skills relating to areas of interest, collaboration with peers, mentorship. There is an emphasis on the development of an</a:t>
            </a:r>
            <a:r>
              <a:rPr lang="en-CA" sz="1200"/>
              <a:t> </a:t>
            </a:r>
            <a:r>
              <a:rPr lang="en-CA" sz="1400"/>
              <a:t>individual on a personal, professional and academic level.</a:t>
            </a:r>
            <a:endParaRPr lang="en-CA" sz="1200"/>
          </a:p>
          <a:p>
            <a:r>
              <a:rPr lang="en-CA" sz="1400"/>
              <a:t>3. </a:t>
            </a:r>
            <a:r>
              <a:rPr lang="en-CA" sz="1400" b="1"/>
              <a:t>Strengths-based </a:t>
            </a:r>
            <a:r>
              <a:rPr lang="en-CA" sz="1400"/>
              <a:t>– the structure of this program utilizes the participant’s capacity, interest</a:t>
            </a:r>
            <a:r>
              <a:rPr lang="en-CA" sz="1200"/>
              <a:t> </a:t>
            </a:r>
            <a:r>
              <a:rPr lang="en-CA" sz="1400"/>
              <a:t>and perspectives to support other peers and foster future professional relationships. The nested model for mentorship removes hierarchical expertise and supports an environment of learning, collaboration and empowerment.</a:t>
            </a:r>
            <a:endParaRPr lang="en-CA" sz="1200"/>
          </a:p>
          <a:p>
            <a:r>
              <a:rPr lang="en-CA" sz="1400"/>
              <a:t>4. </a:t>
            </a:r>
            <a:r>
              <a:rPr lang="en-CA" sz="1400" b="1"/>
              <a:t>Inter-relational reflexivity </a:t>
            </a:r>
            <a:r>
              <a:rPr lang="en-CA" sz="1400"/>
              <a:t>- The mentorship design of this program supports reciprocal</a:t>
            </a:r>
            <a:r>
              <a:rPr lang="en-CA" sz="1200"/>
              <a:t> </a:t>
            </a:r>
            <a:r>
              <a:rPr lang="en-CA" sz="1400"/>
              <a:t>learning relationships where participants will learn from one another but also from faculty and leaders in research. It encourages participants and leaders to engage in critical reflexivity</a:t>
            </a:r>
            <a:r>
              <a:rPr lang="en-CA" sz="1200"/>
              <a:t> </a:t>
            </a:r>
            <a:r>
              <a:rPr lang="en-CA" sz="1400"/>
              <a:t>together, developing an ability to challenge discourses in current research.</a:t>
            </a:r>
            <a:endParaRPr lang="en-CA" sz="1200"/>
          </a:p>
          <a:p>
            <a:r>
              <a:rPr lang="en-CA" sz="1400"/>
              <a:t>5. </a:t>
            </a:r>
            <a:r>
              <a:rPr lang="en-CA" sz="1400" b="1"/>
              <a:t>Continuous learning </a:t>
            </a:r>
            <a:r>
              <a:rPr lang="en-CA" sz="1400"/>
              <a:t>– the goal of this project is to aid in the development of participants into highly qualified personnel that will contribute to the future of social work. This</a:t>
            </a:r>
            <a:r>
              <a:rPr lang="en-CA" sz="1200"/>
              <a:t> </a:t>
            </a:r>
            <a:r>
              <a:rPr lang="en-CA" sz="1400"/>
              <a:t>program encourages participants to be dynamic, fluid, creative, adaptable and eager to learn.</a:t>
            </a:r>
            <a:endParaRPr lang="en-CA" sz="1200"/>
          </a:p>
        </p:txBody>
      </p:sp>
    </p:spTree>
    <p:extLst>
      <p:ext uri="{BB962C8B-B14F-4D97-AF65-F5344CB8AC3E}">
        <p14:creationId xmlns:p14="http://schemas.microsoft.com/office/powerpoint/2010/main" val="1391224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71B62618-0D02-4C29-88C5-1EDF7F323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10">
            <a:extLst>
              <a:ext uri="{FF2B5EF4-FFF2-40B4-BE49-F238E27FC236}">
                <a16:creationId xmlns:a16="http://schemas.microsoft.com/office/drawing/2014/main" id="{1E2747F4-A0AE-425C-B527-E3E32461F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12">
            <a:extLst>
              <a:ext uri="{FF2B5EF4-FFF2-40B4-BE49-F238E27FC236}">
                <a16:creationId xmlns:a16="http://schemas.microsoft.com/office/drawing/2014/main" id="{9707F29A-1576-479E-B227-0D6498601B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14">
            <a:extLst>
              <a:ext uri="{FF2B5EF4-FFF2-40B4-BE49-F238E27FC236}">
                <a16:creationId xmlns:a16="http://schemas.microsoft.com/office/drawing/2014/main" id="{F17B26C7-6F2F-453C-9C08-71E199E527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95F1A65-214E-4E60-AA22-105159102497}"/>
              </a:ext>
            </a:extLst>
          </p:cNvPr>
          <p:cNvSpPr>
            <a:spLocks noGrp="1"/>
          </p:cNvSpPr>
          <p:nvPr>
            <p:ph type="title"/>
          </p:nvPr>
        </p:nvSpPr>
        <p:spPr>
          <a:xfrm>
            <a:off x="435894" y="702156"/>
            <a:ext cx="8272212" cy="1013800"/>
          </a:xfrm>
        </p:spPr>
        <p:txBody>
          <a:bodyPr vert="horz" lIns="91440" tIns="45720" rIns="91440" bIns="45720" rtlCol="0" anchor="b">
            <a:normAutofit/>
          </a:bodyPr>
          <a:lstStyle/>
          <a:p>
            <a:pPr algn="ctr" defTabSz="457200"/>
            <a:r>
              <a:rPr lang="en-US" sz="2800">
                <a:solidFill>
                  <a:srgbClr val="FFFEFF"/>
                </a:solidFill>
              </a:rPr>
              <a:t>Program Model</a:t>
            </a:r>
          </a:p>
        </p:txBody>
      </p:sp>
      <p:graphicFrame>
        <p:nvGraphicFramePr>
          <p:cNvPr id="27" name="Content Placeholder 2">
            <a:extLst>
              <a:ext uri="{FF2B5EF4-FFF2-40B4-BE49-F238E27FC236}">
                <a16:creationId xmlns:a16="http://schemas.microsoft.com/office/drawing/2014/main" id="{018DF709-29ED-4381-BB5A-4323B5B8E3C2}"/>
              </a:ext>
            </a:extLst>
          </p:cNvPr>
          <p:cNvGraphicFramePr>
            <a:graphicFrameLocks noGrp="1"/>
          </p:cNvGraphicFramePr>
          <p:nvPr>
            <p:ph sz="half" idx="1"/>
            <p:extLst>
              <p:ext uri="{D42A27DB-BD31-4B8C-83A1-F6EECF244321}">
                <p14:modId xmlns:p14="http://schemas.microsoft.com/office/powerpoint/2010/main" val="1139201148"/>
              </p:ext>
            </p:extLst>
          </p:nvPr>
        </p:nvGraphicFramePr>
        <p:xfrm>
          <a:off x="435768" y="2181225"/>
          <a:ext cx="8272463"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1919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13">
            <a:extLst>
              <a:ext uri="{FF2B5EF4-FFF2-40B4-BE49-F238E27FC236}">
                <a16:creationId xmlns:a16="http://schemas.microsoft.com/office/drawing/2014/main" id="{5BB74D4E-F243-4A10-813D-500A14025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1" name="Rectangle 15">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7">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935" y="485678"/>
            <a:ext cx="3131058"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B4B54B-A796-3D40-8D49-61A812875C44}"/>
              </a:ext>
            </a:extLst>
          </p:cNvPr>
          <p:cNvSpPr>
            <a:spLocks noGrp="1"/>
          </p:cNvSpPr>
          <p:nvPr>
            <p:ph type="title"/>
          </p:nvPr>
        </p:nvSpPr>
        <p:spPr>
          <a:xfrm>
            <a:off x="719367" y="1113764"/>
            <a:ext cx="2452312" cy="4624327"/>
          </a:xfrm>
        </p:spPr>
        <p:txBody>
          <a:bodyPr vert="horz" lIns="91440" tIns="45720" rIns="91440" bIns="45720" rtlCol="0" anchor="ctr">
            <a:normAutofit/>
          </a:bodyPr>
          <a:lstStyle/>
          <a:p>
            <a:pPr defTabSz="457200"/>
            <a:r>
              <a:rPr lang="en-US" sz="2800">
                <a:solidFill>
                  <a:srgbClr val="FFFFFF"/>
                </a:solidFill>
              </a:rPr>
              <a:t>Program structure</a:t>
            </a:r>
          </a:p>
        </p:txBody>
      </p:sp>
      <p:sp>
        <p:nvSpPr>
          <p:cNvPr id="3" name="Content Placeholder 2">
            <a:extLst>
              <a:ext uri="{FF2B5EF4-FFF2-40B4-BE49-F238E27FC236}">
                <a16:creationId xmlns:a16="http://schemas.microsoft.com/office/drawing/2014/main" id="{FF40E15C-B3EB-584A-9004-FC75A818F59A}"/>
              </a:ext>
            </a:extLst>
          </p:cNvPr>
          <p:cNvSpPr>
            <a:spLocks noGrp="1"/>
          </p:cNvSpPr>
          <p:nvPr>
            <p:ph sz="half" idx="1"/>
          </p:nvPr>
        </p:nvSpPr>
        <p:spPr>
          <a:xfrm>
            <a:off x="3866928" y="1113764"/>
            <a:ext cx="4581135" cy="4624327"/>
          </a:xfrm>
        </p:spPr>
        <p:txBody>
          <a:bodyPr vert="horz" lIns="91440" tIns="45720" rIns="91440" bIns="45720" rtlCol="0" anchor="t">
            <a:normAutofit lnSpcReduction="10000"/>
          </a:bodyPr>
          <a:lstStyle/>
          <a:p>
            <a:pPr marL="229235" indent="-229235" defTabSz="457200">
              <a:spcAft>
                <a:spcPts val="600"/>
              </a:spcAft>
            </a:pPr>
            <a:r>
              <a:rPr lang="en-US" sz="1800" dirty="0"/>
              <a:t>The Field Research Scholars Program lasts one (1) academic year (December 2020 – May 2021)</a:t>
            </a:r>
          </a:p>
          <a:p>
            <a:pPr marL="229235" indent="-229235" defTabSz="457200">
              <a:spcAft>
                <a:spcPts val="600"/>
              </a:spcAft>
            </a:pPr>
            <a:r>
              <a:rPr lang="en-US" sz="1800" dirty="0"/>
              <a:t>Participants will receive a $500 honorarium ($50 per seminar) </a:t>
            </a:r>
          </a:p>
          <a:p>
            <a:pPr marL="229235" indent="-229235" defTabSz="457200">
              <a:spcAft>
                <a:spcPts val="600"/>
              </a:spcAft>
            </a:pPr>
            <a:r>
              <a:rPr lang="en-US" sz="1800" dirty="0"/>
              <a:t>Peer Presentations – Participants will have the opportunity to present their research and obtain feedback from fellow scholars.</a:t>
            </a:r>
          </a:p>
          <a:p>
            <a:pPr marL="471805" lvl="1" indent="-229235" defTabSz="457200">
              <a:spcAft>
                <a:spcPts val="600"/>
              </a:spcAft>
            </a:pPr>
            <a:r>
              <a:rPr lang="en-US" sz="1650" dirty="0"/>
              <a:t>Seminars will occur bi-weekly in each cohort.</a:t>
            </a:r>
          </a:p>
          <a:p>
            <a:pPr marL="471805" lvl="1" indent="-229235" defTabSz="457200">
              <a:spcAft>
                <a:spcPts val="600"/>
              </a:spcAft>
            </a:pPr>
            <a:r>
              <a:rPr lang="en-US" sz="1650" dirty="0"/>
              <a:t>Seminars will be an hour long and will include 2 scholar presentations</a:t>
            </a:r>
          </a:p>
          <a:p>
            <a:pPr marL="229235" indent="-229235" defTabSz="457200">
              <a:spcAft>
                <a:spcPts val="600"/>
              </a:spcAft>
            </a:pPr>
            <a:r>
              <a:rPr lang="en-US" sz="1800" dirty="0"/>
              <a:t>Guest speakers will be invited to present research on special topics.</a:t>
            </a:r>
          </a:p>
          <a:p>
            <a:pPr marL="229235" indent="-229235" defTabSz="457200">
              <a:spcAft>
                <a:spcPts val="600"/>
              </a:spcAft>
            </a:pPr>
            <a:r>
              <a:rPr lang="en-US" sz="1800" dirty="0"/>
              <a:t>Meetings/conversations can occur virtually due to COVID-19</a:t>
            </a:r>
          </a:p>
        </p:txBody>
      </p:sp>
    </p:spTree>
    <p:extLst>
      <p:ext uri="{BB962C8B-B14F-4D97-AF65-F5344CB8AC3E}">
        <p14:creationId xmlns:p14="http://schemas.microsoft.com/office/powerpoint/2010/main" val="106684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vidend">
  <a:themeElements>
    <a:clrScheme name="Custom 7">
      <a:dk1>
        <a:srgbClr val="595959"/>
      </a:dk1>
      <a:lt1>
        <a:srgbClr val="FFFFFF"/>
      </a:lt1>
      <a:dk2>
        <a:srgbClr val="3D3D3D"/>
      </a:dk2>
      <a:lt2>
        <a:srgbClr val="9ED8CF"/>
      </a:lt2>
      <a:accent1>
        <a:srgbClr val="255E74"/>
      </a:accent1>
      <a:accent2>
        <a:srgbClr val="E379AC"/>
      </a:accent2>
      <a:accent3>
        <a:srgbClr val="9E296B"/>
      </a:accent3>
      <a:accent4>
        <a:srgbClr val="9ED8CF"/>
      </a:accent4>
      <a:accent5>
        <a:srgbClr val="388DAE"/>
      </a:accent5>
      <a:accent6>
        <a:srgbClr val="F6DEEB"/>
      </a:accent6>
      <a:hlink>
        <a:srgbClr val="D45B9F"/>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3763420CF887A46A778028E3DFF199E" ma:contentTypeVersion="10" ma:contentTypeDescription="Create a new document." ma:contentTypeScope="" ma:versionID="3cd5b41c8067b6ceb22dc46868e387c4">
  <xsd:schema xmlns:xsd="http://www.w3.org/2001/XMLSchema" xmlns:xs="http://www.w3.org/2001/XMLSchema" xmlns:p="http://schemas.microsoft.com/office/2006/metadata/properties" xmlns:ns2="aad0a8b8-ce60-4556-8ef1-4602e6b60f2f" targetNamespace="http://schemas.microsoft.com/office/2006/metadata/properties" ma:root="true" ma:fieldsID="255b28252b002eb4f76a7b974596be07" ns2:_="">
    <xsd:import namespace="aad0a8b8-ce60-4556-8ef1-4602e6b60f2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d0a8b8-ce60-4556-8ef1-4602e6b60f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759EF1-D130-463D-97AE-B2E1DFB13E19}">
  <ds:schemaRefs>
    <ds:schemaRef ds:uri="http://schemas.microsoft.com/sharepoint/v3/contenttype/forms"/>
  </ds:schemaRefs>
</ds:datastoreItem>
</file>

<file path=customXml/itemProps2.xml><?xml version="1.0" encoding="utf-8"?>
<ds:datastoreItem xmlns:ds="http://schemas.openxmlformats.org/officeDocument/2006/customXml" ds:itemID="{A83E0158-4C97-4187-AD4E-97CBBC94E6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d0a8b8-ce60-4556-8ef1-4602e6b60f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09EFB7-B066-4BAD-8E00-D1EE06B108A3}">
  <ds:schemaRefs>
    <ds:schemaRef ds:uri="http://schemas.microsoft.com/office/2006/documentManagement/types"/>
    <ds:schemaRef ds:uri="http://schemas.microsoft.com/office/2006/metadata/properties"/>
    <ds:schemaRef ds:uri="http://purl.org/dc/dcmitype/"/>
    <ds:schemaRef ds:uri="aad0a8b8-ce60-4556-8ef1-4602e6b60f2f"/>
    <ds:schemaRef ds:uri="http://schemas.openxmlformats.org/package/2006/metadata/core-properties"/>
    <ds:schemaRef ds:uri="http://www.w3.org/XML/1998/namespace"/>
    <ds:schemaRef ds:uri="http://purl.org/dc/elements/1.1/"/>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1223</Words>
  <Application>Microsoft Office PowerPoint</Application>
  <PresentationFormat>On-screen Show (4:3)</PresentationFormat>
  <Paragraphs>91</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 MT</vt:lpstr>
      <vt:lpstr>Wingdings 2</vt:lpstr>
      <vt:lpstr>Dividend</vt:lpstr>
      <vt:lpstr>PowerPoint Presentation</vt:lpstr>
      <vt:lpstr>Acknowledgement</vt:lpstr>
      <vt:lpstr>Today's Outline</vt:lpstr>
      <vt:lpstr>Introductions</vt:lpstr>
      <vt:lpstr>What is The field research scholars program?</vt:lpstr>
      <vt:lpstr>Program objectives</vt:lpstr>
      <vt:lpstr>Guiding Principles</vt:lpstr>
      <vt:lpstr>Program Model</vt:lpstr>
      <vt:lpstr>Program structure</vt:lpstr>
      <vt:lpstr>Role of Participants</vt:lpstr>
      <vt:lpstr>Role of Field Scholars Coordinator</vt:lpstr>
      <vt:lpstr>Seminars: Presentation guidelines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Alemi</dc:creator>
  <cp:lastModifiedBy>Mohammad Idris Alemi</cp:lastModifiedBy>
  <cp:revision>1</cp:revision>
  <dcterms:created xsi:type="dcterms:W3CDTF">2020-10-13T17:57:57Z</dcterms:created>
  <dcterms:modified xsi:type="dcterms:W3CDTF">2020-12-01T21:27:02Z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0x010100A3763420CF887A46A778028E3DFF199E</vt:lpwstr>
  </property>
</Properties>
</file>