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5"/>
  </p:notesMasterIdLst>
  <p:sldIdLst>
    <p:sldId id="256" r:id="rId5"/>
    <p:sldId id="301" r:id="rId6"/>
    <p:sldId id="325" r:id="rId7"/>
    <p:sldId id="348" r:id="rId8"/>
    <p:sldId id="360" r:id="rId9"/>
    <p:sldId id="326" r:id="rId10"/>
    <p:sldId id="347" r:id="rId11"/>
    <p:sldId id="349" r:id="rId12"/>
    <p:sldId id="358" r:id="rId13"/>
    <p:sldId id="329" r:id="rId14"/>
    <p:sldId id="321" r:id="rId15"/>
    <p:sldId id="328" r:id="rId16"/>
    <p:sldId id="359" r:id="rId17"/>
    <p:sldId id="350" r:id="rId18"/>
    <p:sldId id="330" r:id="rId19"/>
    <p:sldId id="323" r:id="rId20"/>
    <p:sldId id="341" r:id="rId21"/>
    <p:sldId id="351" r:id="rId22"/>
    <p:sldId id="344" r:id="rId23"/>
    <p:sldId id="352" r:id="rId24"/>
    <p:sldId id="346" r:id="rId25"/>
    <p:sldId id="355" r:id="rId26"/>
    <p:sldId id="356" r:id="rId27"/>
    <p:sldId id="340" r:id="rId28"/>
    <p:sldId id="336" r:id="rId29"/>
    <p:sldId id="362" r:id="rId30"/>
    <p:sldId id="339" r:id="rId31"/>
    <p:sldId id="357" r:id="rId32"/>
    <p:sldId id="287" r:id="rId33"/>
    <p:sldId id="26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Iriye" initials="AI" lastIdx="1" clrIdx="0">
    <p:extLst>
      <p:ext uri="{19B8F6BF-5375-455C-9EA6-DF929625EA0E}">
        <p15:presenceInfo xmlns:p15="http://schemas.microsoft.com/office/powerpoint/2012/main" userId="S::akiriye@ucalgary.ca::7557d2d7-3815-44d9-931f-73d6c3b7a7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9AC"/>
    <a:srgbClr val="F7AF7A"/>
    <a:srgbClr val="C890C4"/>
    <a:srgbClr val="CFA8F6"/>
    <a:srgbClr val="F3B291"/>
    <a:srgbClr val="9ED8CF"/>
    <a:srgbClr val="6F5BA5"/>
    <a:srgbClr val="DB5193"/>
    <a:srgbClr val="D32D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8" autoAdjust="0"/>
    <p:restoredTop sz="32014" autoAdjust="0"/>
  </p:normalViewPr>
  <p:slideViewPr>
    <p:cSldViewPr snapToGrid="0">
      <p:cViewPr varScale="1">
        <p:scale>
          <a:sx n="35" d="100"/>
          <a:sy n="35" d="100"/>
        </p:scale>
        <p:origin x="31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77025-BE8E-43F8-B33E-9BA3A5B70427}"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E086F709-CD0B-40A8-8795-67204CCD5200}">
      <dgm:prSet/>
      <dgm:spPr/>
      <dgm:t>
        <a:bodyPr/>
        <a:lstStyle/>
        <a:p>
          <a:pPr algn="l"/>
          <a:r>
            <a:rPr lang="en-US" b="0" dirty="0"/>
            <a:t>Creativity</a:t>
          </a:r>
          <a:r>
            <a:rPr lang="en-US" dirty="0"/>
            <a:t> </a:t>
          </a:r>
        </a:p>
      </dgm:t>
    </dgm:pt>
    <dgm:pt modelId="{5716EC4A-19BE-472B-97AB-8E4324F24BB3}" type="parTrans" cxnId="{F1110F21-9D5F-43FB-BFAA-D56D14F570F6}">
      <dgm:prSet/>
      <dgm:spPr/>
      <dgm:t>
        <a:bodyPr/>
        <a:lstStyle/>
        <a:p>
          <a:endParaRPr lang="en-US"/>
        </a:p>
      </dgm:t>
    </dgm:pt>
    <dgm:pt modelId="{576A490C-33C7-42B9-BD10-85ABBCAF29FE}" type="sibTrans" cxnId="{F1110F21-9D5F-43FB-BFAA-D56D14F570F6}">
      <dgm:prSet/>
      <dgm:spPr/>
      <dgm:t>
        <a:bodyPr/>
        <a:lstStyle/>
        <a:p>
          <a:endParaRPr lang="en-US"/>
        </a:p>
      </dgm:t>
    </dgm:pt>
    <dgm:pt modelId="{37206232-363A-4BAB-A714-8DE5A305EC86}">
      <dgm:prSet/>
      <dgm:spPr/>
      <dgm:t>
        <a:bodyPr/>
        <a:lstStyle/>
        <a:p>
          <a:r>
            <a:rPr lang="en-US"/>
            <a:t>Flexibility</a:t>
          </a:r>
        </a:p>
      </dgm:t>
    </dgm:pt>
    <dgm:pt modelId="{EDADFFFF-81E3-4D47-ACB2-ECA130CB2E33}" type="parTrans" cxnId="{58E6AEE3-0F4C-4862-817E-F805372FF95F}">
      <dgm:prSet/>
      <dgm:spPr/>
      <dgm:t>
        <a:bodyPr/>
        <a:lstStyle/>
        <a:p>
          <a:endParaRPr lang="en-US"/>
        </a:p>
      </dgm:t>
    </dgm:pt>
    <dgm:pt modelId="{E96C3D66-1BC2-4322-B8D2-A025EBAB966B}" type="sibTrans" cxnId="{58E6AEE3-0F4C-4862-817E-F805372FF95F}">
      <dgm:prSet/>
      <dgm:spPr/>
      <dgm:t>
        <a:bodyPr/>
        <a:lstStyle/>
        <a:p>
          <a:endParaRPr lang="en-US"/>
        </a:p>
      </dgm:t>
    </dgm:pt>
    <dgm:pt modelId="{CF0F1DFD-ED4C-465A-83FC-D5223544E380}">
      <dgm:prSet/>
      <dgm:spPr/>
      <dgm:t>
        <a:bodyPr/>
        <a:lstStyle/>
        <a:p>
          <a:r>
            <a:rPr lang="en-US" dirty="0"/>
            <a:t>Technology </a:t>
          </a:r>
        </a:p>
      </dgm:t>
    </dgm:pt>
    <dgm:pt modelId="{A01AC1E3-BF8B-44ED-8F64-E5539B9B0D57}" type="parTrans" cxnId="{8574E89A-3CE5-4CED-8273-06F08A3E884B}">
      <dgm:prSet/>
      <dgm:spPr/>
      <dgm:t>
        <a:bodyPr/>
        <a:lstStyle/>
        <a:p>
          <a:endParaRPr lang="en-US"/>
        </a:p>
      </dgm:t>
    </dgm:pt>
    <dgm:pt modelId="{22C36F38-CED5-47CA-BE5D-15DC9806DE82}" type="sibTrans" cxnId="{8574E89A-3CE5-4CED-8273-06F08A3E884B}">
      <dgm:prSet/>
      <dgm:spPr/>
      <dgm:t>
        <a:bodyPr/>
        <a:lstStyle/>
        <a:p>
          <a:endParaRPr lang="en-US"/>
        </a:p>
      </dgm:t>
    </dgm:pt>
    <dgm:pt modelId="{470A4CD1-1F00-437B-89D5-134E36ED7D0A}">
      <dgm:prSet/>
      <dgm:spPr/>
      <dgm:t>
        <a:bodyPr/>
        <a:lstStyle/>
        <a:p>
          <a:r>
            <a:rPr lang="en-US"/>
            <a:t>Macro-level Placements   </a:t>
          </a:r>
        </a:p>
      </dgm:t>
    </dgm:pt>
    <dgm:pt modelId="{04FEF7D0-9877-4529-B883-312D4DE6677D}" type="parTrans" cxnId="{FED0B5D6-CC5B-47D0-AFC3-616848D2BE2E}">
      <dgm:prSet/>
      <dgm:spPr/>
      <dgm:t>
        <a:bodyPr/>
        <a:lstStyle/>
        <a:p>
          <a:endParaRPr lang="en-US"/>
        </a:p>
      </dgm:t>
    </dgm:pt>
    <dgm:pt modelId="{1E9596C8-6BF4-4E5B-970D-7A94D71DDEF3}" type="sibTrans" cxnId="{FED0B5D6-CC5B-47D0-AFC3-616848D2BE2E}">
      <dgm:prSet/>
      <dgm:spPr/>
      <dgm:t>
        <a:bodyPr/>
        <a:lstStyle/>
        <a:p>
          <a:endParaRPr lang="en-US"/>
        </a:p>
      </dgm:t>
    </dgm:pt>
    <dgm:pt modelId="{13E9686B-EDC9-4D5A-8C3A-C4EACE80B346}">
      <dgm:prSet/>
      <dgm:spPr>
        <a:solidFill>
          <a:schemeClr val="accent4">
            <a:lumMod val="50000"/>
          </a:schemeClr>
        </a:solidFill>
      </dgm:spPr>
      <dgm:t>
        <a:bodyPr/>
        <a:lstStyle/>
        <a:p>
          <a:r>
            <a:rPr lang="en-US" dirty="0"/>
            <a:t>Risk-Taking </a:t>
          </a:r>
        </a:p>
      </dgm:t>
    </dgm:pt>
    <dgm:pt modelId="{C1D87634-0E93-40D2-8328-8BE5363921BF}" type="sibTrans" cxnId="{EF7E4CA5-2CD5-4E46-8D9E-0BD828A99C93}">
      <dgm:prSet/>
      <dgm:spPr/>
      <dgm:t>
        <a:bodyPr/>
        <a:lstStyle/>
        <a:p>
          <a:endParaRPr lang="en-US"/>
        </a:p>
      </dgm:t>
    </dgm:pt>
    <dgm:pt modelId="{415A1E91-7EEE-4F68-8E47-215367899CF8}" type="parTrans" cxnId="{EF7E4CA5-2CD5-4E46-8D9E-0BD828A99C93}">
      <dgm:prSet/>
      <dgm:spPr/>
      <dgm:t>
        <a:bodyPr/>
        <a:lstStyle/>
        <a:p>
          <a:endParaRPr lang="en-US"/>
        </a:p>
      </dgm:t>
    </dgm:pt>
    <dgm:pt modelId="{2E9EAD7F-5E3F-46C6-82EF-370D483112E3}" type="pres">
      <dgm:prSet presAssocID="{16777025-BE8E-43F8-B33E-9BA3A5B70427}" presName="linear" presStyleCnt="0">
        <dgm:presLayoutVars>
          <dgm:animLvl val="lvl"/>
          <dgm:resizeHandles val="exact"/>
        </dgm:presLayoutVars>
      </dgm:prSet>
      <dgm:spPr/>
    </dgm:pt>
    <dgm:pt modelId="{2D6D251D-1F4A-43C1-BF91-E4A851C155C1}" type="pres">
      <dgm:prSet presAssocID="{E086F709-CD0B-40A8-8795-67204CCD5200}" presName="parentText" presStyleLbl="node1" presStyleIdx="0" presStyleCnt="5" custLinFactY="200000" custLinFactNeighborX="-29" custLinFactNeighborY="235174">
        <dgm:presLayoutVars>
          <dgm:chMax val="0"/>
          <dgm:bulletEnabled val="1"/>
        </dgm:presLayoutVars>
      </dgm:prSet>
      <dgm:spPr/>
    </dgm:pt>
    <dgm:pt modelId="{93D5417C-788C-4CB1-A9E3-1D952884B757}" type="pres">
      <dgm:prSet presAssocID="{576A490C-33C7-42B9-BD10-85ABBCAF29FE}" presName="spacer" presStyleCnt="0"/>
      <dgm:spPr/>
    </dgm:pt>
    <dgm:pt modelId="{81910FC5-2BAB-412F-B7BF-CEEA1327FEF7}" type="pres">
      <dgm:prSet presAssocID="{37206232-363A-4BAB-A714-8DE5A305EC86}" presName="parentText" presStyleLbl="node1" presStyleIdx="1" presStyleCnt="5">
        <dgm:presLayoutVars>
          <dgm:chMax val="0"/>
          <dgm:bulletEnabled val="1"/>
        </dgm:presLayoutVars>
      </dgm:prSet>
      <dgm:spPr/>
    </dgm:pt>
    <dgm:pt modelId="{C0DF9235-1584-4ED8-AF04-4D18871D1198}" type="pres">
      <dgm:prSet presAssocID="{E96C3D66-1BC2-4322-B8D2-A025EBAB966B}" presName="spacer" presStyleCnt="0"/>
      <dgm:spPr/>
    </dgm:pt>
    <dgm:pt modelId="{6DD5C585-8BBA-4E97-B7CB-FAEB4531BEE7}" type="pres">
      <dgm:prSet presAssocID="{CF0F1DFD-ED4C-465A-83FC-D5223544E380}" presName="parentText" presStyleLbl="node1" presStyleIdx="2" presStyleCnt="5" custLinFactY="-200000" custLinFactNeighborX="-891" custLinFactNeighborY="-270729">
        <dgm:presLayoutVars>
          <dgm:chMax val="0"/>
          <dgm:bulletEnabled val="1"/>
        </dgm:presLayoutVars>
      </dgm:prSet>
      <dgm:spPr/>
    </dgm:pt>
    <dgm:pt modelId="{72DB13E0-5F40-477A-A53F-C11F9A2F9A18}" type="pres">
      <dgm:prSet presAssocID="{22C36F38-CED5-47CA-BE5D-15DC9806DE82}" presName="spacer" presStyleCnt="0"/>
      <dgm:spPr/>
    </dgm:pt>
    <dgm:pt modelId="{0B88E656-7AA5-49CA-A909-91EBCBA83268}" type="pres">
      <dgm:prSet presAssocID="{470A4CD1-1F00-437B-89D5-134E36ED7D0A}" presName="parentText" presStyleLbl="node1" presStyleIdx="3" presStyleCnt="5">
        <dgm:presLayoutVars>
          <dgm:chMax val="0"/>
          <dgm:bulletEnabled val="1"/>
        </dgm:presLayoutVars>
      </dgm:prSet>
      <dgm:spPr/>
    </dgm:pt>
    <dgm:pt modelId="{B8F8C776-3079-4C2E-B351-907E4A5838F1}" type="pres">
      <dgm:prSet presAssocID="{1E9596C8-6BF4-4E5B-970D-7A94D71DDEF3}" presName="spacer" presStyleCnt="0"/>
      <dgm:spPr/>
    </dgm:pt>
    <dgm:pt modelId="{5021F60F-ACCD-4E41-A4AB-F8BC491685A1}" type="pres">
      <dgm:prSet presAssocID="{13E9686B-EDC9-4D5A-8C3A-C4EACE80B346}" presName="parentText" presStyleLbl="node1" presStyleIdx="4" presStyleCnt="5">
        <dgm:presLayoutVars>
          <dgm:chMax val="0"/>
          <dgm:bulletEnabled val="1"/>
        </dgm:presLayoutVars>
      </dgm:prSet>
      <dgm:spPr/>
    </dgm:pt>
  </dgm:ptLst>
  <dgm:cxnLst>
    <dgm:cxn modelId="{F1110F21-9D5F-43FB-BFAA-D56D14F570F6}" srcId="{16777025-BE8E-43F8-B33E-9BA3A5B70427}" destId="{E086F709-CD0B-40A8-8795-67204CCD5200}" srcOrd="0" destOrd="0" parTransId="{5716EC4A-19BE-472B-97AB-8E4324F24BB3}" sibTransId="{576A490C-33C7-42B9-BD10-85ABBCAF29FE}"/>
    <dgm:cxn modelId="{8435DA2F-40A9-4C85-89F8-BD3957341426}" type="presOf" srcId="{13E9686B-EDC9-4D5A-8C3A-C4EACE80B346}" destId="{5021F60F-ACCD-4E41-A4AB-F8BC491685A1}" srcOrd="0" destOrd="0" presId="urn:microsoft.com/office/officeart/2005/8/layout/vList2"/>
    <dgm:cxn modelId="{F97B9034-822A-4161-B198-F5E86CC6CC33}" type="presOf" srcId="{E086F709-CD0B-40A8-8795-67204CCD5200}" destId="{2D6D251D-1F4A-43C1-BF91-E4A851C155C1}" srcOrd="0" destOrd="0" presId="urn:microsoft.com/office/officeart/2005/8/layout/vList2"/>
    <dgm:cxn modelId="{B5B09166-77F8-4F2C-8F7A-FD03CC63A3EF}" type="presOf" srcId="{16777025-BE8E-43F8-B33E-9BA3A5B70427}" destId="{2E9EAD7F-5E3F-46C6-82EF-370D483112E3}" srcOrd="0" destOrd="0" presId="urn:microsoft.com/office/officeart/2005/8/layout/vList2"/>
    <dgm:cxn modelId="{59F5D094-F44A-4C63-BB0B-6A89A839E869}" type="presOf" srcId="{470A4CD1-1F00-437B-89D5-134E36ED7D0A}" destId="{0B88E656-7AA5-49CA-A909-91EBCBA83268}" srcOrd="0" destOrd="0" presId="urn:microsoft.com/office/officeart/2005/8/layout/vList2"/>
    <dgm:cxn modelId="{8574E89A-3CE5-4CED-8273-06F08A3E884B}" srcId="{16777025-BE8E-43F8-B33E-9BA3A5B70427}" destId="{CF0F1DFD-ED4C-465A-83FC-D5223544E380}" srcOrd="2" destOrd="0" parTransId="{A01AC1E3-BF8B-44ED-8F64-E5539B9B0D57}" sibTransId="{22C36F38-CED5-47CA-BE5D-15DC9806DE82}"/>
    <dgm:cxn modelId="{EF7E4CA5-2CD5-4E46-8D9E-0BD828A99C93}" srcId="{16777025-BE8E-43F8-B33E-9BA3A5B70427}" destId="{13E9686B-EDC9-4D5A-8C3A-C4EACE80B346}" srcOrd="4" destOrd="0" parTransId="{415A1E91-7EEE-4F68-8E47-215367899CF8}" sibTransId="{C1D87634-0E93-40D2-8328-8BE5363921BF}"/>
    <dgm:cxn modelId="{29C1ACA8-DE58-44F8-BBF8-C43E837799B4}" type="presOf" srcId="{37206232-363A-4BAB-A714-8DE5A305EC86}" destId="{81910FC5-2BAB-412F-B7BF-CEEA1327FEF7}" srcOrd="0" destOrd="0" presId="urn:microsoft.com/office/officeart/2005/8/layout/vList2"/>
    <dgm:cxn modelId="{0BA9CBD0-E6C3-48D3-A83A-6BB2A0A81DC1}" type="presOf" srcId="{CF0F1DFD-ED4C-465A-83FC-D5223544E380}" destId="{6DD5C585-8BBA-4E97-B7CB-FAEB4531BEE7}" srcOrd="0" destOrd="0" presId="urn:microsoft.com/office/officeart/2005/8/layout/vList2"/>
    <dgm:cxn modelId="{FED0B5D6-CC5B-47D0-AFC3-616848D2BE2E}" srcId="{16777025-BE8E-43F8-B33E-9BA3A5B70427}" destId="{470A4CD1-1F00-437B-89D5-134E36ED7D0A}" srcOrd="3" destOrd="0" parTransId="{04FEF7D0-9877-4529-B883-312D4DE6677D}" sibTransId="{1E9596C8-6BF4-4E5B-970D-7A94D71DDEF3}"/>
    <dgm:cxn modelId="{58E6AEE3-0F4C-4862-817E-F805372FF95F}" srcId="{16777025-BE8E-43F8-B33E-9BA3A5B70427}" destId="{37206232-363A-4BAB-A714-8DE5A305EC86}" srcOrd="1" destOrd="0" parTransId="{EDADFFFF-81E3-4D47-ACB2-ECA130CB2E33}" sibTransId="{E96C3D66-1BC2-4322-B8D2-A025EBAB966B}"/>
    <dgm:cxn modelId="{0F180A25-EC2D-4BBF-84D5-DB3E7C0B989A}" type="presParOf" srcId="{2E9EAD7F-5E3F-46C6-82EF-370D483112E3}" destId="{2D6D251D-1F4A-43C1-BF91-E4A851C155C1}" srcOrd="0" destOrd="0" presId="urn:microsoft.com/office/officeart/2005/8/layout/vList2"/>
    <dgm:cxn modelId="{3D5CA6A5-EDCE-4E65-94FA-2C3608292D7B}" type="presParOf" srcId="{2E9EAD7F-5E3F-46C6-82EF-370D483112E3}" destId="{93D5417C-788C-4CB1-A9E3-1D952884B757}" srcOrd="1" destOrd="0" presId="urn:microsoft.com/office/officeart/2005/8/layout/vList2"/>
    <dgm:cxn modelId="{BDF2BAAD-F920-45BF-B1A5-67A56D9C48AF}" type="presParOf" srcId="{2E9EAD7F-5E3F-46C6-82EF-370D483112E3}" destId="{81910FC5-2BAB-412F-B7BF-CEEA1327FEF7}" srcOrd="2" destOrd="0" presId="urn:microsoft.com/office/officeart/2005/8/layout/vList2"/>
    <dgm:cxn modelId="{E5F67388-D168-441D-9200-E0D4B1DCD067}" type="presParOf" srcId="{2E9EAD7F-5E3F-46C6-82EF-370D483112E3}" destId="{C0DF9235-1584-4ED8-AF04-4D18871D1198}" srcOrd="3" destOrd="0" presId="urn:microsoft.com/office/officeart/2005/8/layout/vList2"/>
    <dgm:cxn modelId="{F4672212-F726-4573-8125-21CF138B2C73}" type="presParOf" srcId="{2E9EAD7F-5E3F-46C6-82EF-370D483112E3}" destId="{6DD5C585-8BBA-4E97-B7CB-FAEB4531BEE7}" srcOrd="4" destOrd="0" presId="urn:microsoft.com/office/officeart/2005/8/layout/vList2"/>
    <dgm:cxn modelId="{D0988530-9F06-49E5-844F-4AA5D9A05444}" type="presParOf" srcId="{2E9EAD7F-5E3F-46C6-82EF-370D483112E3}" destId="{72DB13E0-5F40-477A-A53F-C11F9A2F9A18}" srcOrd="5" destOrd="0" presId="urn:microsoft.com/office/officeart/2005/8/layout/vList2"/>
    <dgm:cxn modelId="{421B46D2-5D6A-4499-AD5C-14B7E6F1C5BC}" type="presParOf" srcId="{2E9EAD7F-5E3F-46C6-82EF-370D483112E3}" destId="{0B88E656-7AA5-49CA-A909-91EBCBA83268}" srcOrd="6" destOrd="0" presId="urn:microsoft.com/office/officeart/2005/8/layout/vList2"/>
    <dgm:cxn modelId="{1C5984EE-561D-4BEE-958D-8B8AC7E3337F}" type="presParOf" srcId="{2E9EAD7F-5E3F-46C6-82EF-370D483112E3}" destId="{B8F8C776-3079-4C2E-B351-907E4A5838F1}" srcOrd="7" destOrd="0" presId="urn:microsoft.com/office/officeart/2005/8/layout/vList2"/>
    <dgm:cxn modelId="{5E615622-80C5-4DAE-86C8-940E2B2A2C09}" type="presParOf" srcId="{2E9EAD7F-5E3F-46C6-82EF-370D483112E3}" destId="{5021F60F-ACCD-4E41-A4AB-F8BC491685A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20C0C7-3DB3-4737-BA45-7B1E5E358E38}"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2E54690E-B704-4C94-A624-04E71725A240}">
      <dgm:prSet custT="1"/>
      <dgm:spPr>
        <a:solidFill>
          <a:schemeClr val="accent3">
            <a:lumMod val="75000"/>
          </a:schemeClr>
        </a:solidFill>
      </dgm:spPr>
      <dgm:t>
        <a:bodyPr/>
        <a:lstStyle/>
        <a:p>
          <a:pPr algn="ctr"/>
          <a:r>
            <a:rPr lang="en-US" sz="4000" b="1" dirty="0"/>
            <a:t>Incorporating Technology</a:t>
          </a:r>
          <a:endParaRPr lang="en-US" sz="4000" b="0" dirty="0"/>
        </a:p>
        <a:p>
          <a:pPr algn="ctr"/>
          <a:r>
            <a:rPr lang="en-US" sz="2000" b="0" dirty="0"/>
            <a:t>“Right now, we've actually seen things like Zoom [and] Microsoft Teams to be able to be the way that we connect right so? The students are really eager, and they're interested in that, and that's what we're here for is to help them achieve their learning goals.”</a:t>
          </a:r>
          <a:endParaRPr lang="en-US" sz="1400" b="0" dirty="0"/>
        </a:p>
      </dgm:t>
    </dgm:pt>
    <dgm:pt modelId="{6F479FBD-1E17-44FD-821B-ADE55E3910C9}" type="parTrans" cxnId="{E9977132-D361-4EA3-87B2-1F2FB4088719}">
      <dgm:prSet/>
      <dgm:spPr/>
      <dgm:t>
        <a:bodyPr/>
        <a:lstStyle/>
        <a:p>
          <a:endParaRPr lang="en-US"/>
        </a:p>
      </dgm:t>
    </dgm:pt>
    <dgm:pt modelId="{02981B01-7026-4A8F-8FBD-67A33918221E}" type="sibTrans" cxnId="{E9977132-D361-4EA3-87B2-1F2FB4088719}">
      <dgm:prSet/>
      <dgm:spPr/>
      <dgm:t>
        <a:bodyPr/>
        <a:lstStyle/>
        <a:p>
          <a:endParaRPr lang="en-US"/>
        </a:p>
      </dgm:t>
    </dgm:pt>
    <dgm:pt modelId="{0CBDF2DA-6D40-4A8E-9B53-AF26E36E4121}">
      <dgm:prSet custT="1"/>
      <dgm:spPr>
        <a:solidFill>
          <a:schemeClr val="accent3"/>
        </a:solidFill>
      </dgm:spPr>
      <dgm:t>
        <a:bodyPr/>
        <a:lstStyle/>
        <a:p>
          <a:pPr algn="ctr">
            <a:spcAft>
              <a:spcPts val="0"/>
            </a:spcAft>
          </a:pPr>
          <a:r>
            <a:rPr lang="en-US" sz="4000" b="1" dirty="0"/>
            <a:t>Increased </a:t>
          </a:r>
        </a:p>
        <a:p>
          <a:pPr algn="ctr">
            <a:spcAft>
              <a:spcPct val="35000"/>
            </a:spcAft>
          </a:pPr>
          <a:r>
            <a:rPr lang="en-US" sz="4000" b="1" dirty="0"/>
            <a:t>Flexibility</a:t>
          </a:r>
        </a:p>
        <a:p>
          <a:pPr algn="ctr">
            <a:spcAft>
              <a:spcPct val="35000"/>
            </a:spcAft>
          </a:pPr>
          <a:r>
            <a:rPr lang="en-US" sz="1400" dirty="0"/>
            <a:t>  </a:t>
          </a:r>
          <a:r>
            <a:rPr lang="en-US" sz="2000" dirty="0"/>
            <a:t>“There may be [some] possibilities only available over summer months or even certain times of the year, but it's very intense, so maybe some flexibility for some students to do that too. If the placement wants to have it.”</a:t>
          </a:r>
          <a:endParaRPr lang="en-CA" sz="2000" dirty="0"/>
        </a:p>
        <a:p>
          <a:pPr algn="ctr">
            <a:spcAft>
              <a:spcPct val="35000"/>
            </a:spcAft>
          </a:pPr>
          <a:endParaRPr lang="en-US" sz="1400" dirty="0"/>
        </a:p>
      </dgm:t>
    </dgm:pt>
    <dgm:pt modelId="{378CFB47-4178-4A4E-A0DD-3DF16F04667F}" type="parTrans" cxnId="{1EC51A92-1D84-4893-9837-2F4FC6C518D3}">
      <dgm:prSet/>
      <dgm:spPr/>
      <dgm:t>
        <a:bodyPr/>
        <a:lstStyle/>
        <a:p>
          <a:endParaRPr lang="en-US"/>
        </a:p>
      </dgm:t>
    </dgm:pt>
    <dgm:pt modelId="{CA1401F7-FEF6-4562-8D49-B49962665EEB}" type="sibTrans" cxnId="{1EC51A92-1D84-4893-9837-2F4FC6C518D3}">
      <dgm:prSet/>
      <dgm:spPr/>
      <dgm:t>
        <a:bodyPr/>
        <a:lstStyle/>
        <a:p>
          <a:endParaRPr lang="en-US"/>
        </a:p>
      </dgm:t>
    </dgm:pt>
    <dgm:pt modelId="{1FB8E7B5-BA4A-4490-B730-00CCD9EF78A3}" type="pres">
      <dgm:prSet presAssocID="{5F20C0C7-3DB3-4737-BA45-7B1E5E358E38}" presName="diagram" presStyleCnt="0">
        <dgm:presLayoutVars>
          <dgm:dir/>
          <dgm:resizeHandles val="exact"/>
        </dgm:presLayoutVars>
      </dgm:prSet>
      <dgm:spPr/>
    </dgm:pt>
    <dgm:pt modelId="{27874D64-065A-4377-A73F-D889F6B917DB}" type="pres">
      <dgm:prSet presAssocID="{2E54690E-B704-4C94-A624-04E71725A240}" presName="node" presStyleLbl="node1" presStyleIdx="0" presStyleCnt="2" custLinFactNeighborX="-22">
        <dgm:presLayoutVars>
          <dgm:bulletEnabled val="1"/>
        </dgm:presLayoutVars>
      </dgm:prSet>
      <dgm:spPr/>
    </dgm:pt>
    <dgm:pt modelId="{10BDC2F6-45EC-4E7D-8341-E6B056E469FF}" type="pres">
      <dgm:prSet presAssocID="{02981B01-7026-4A8F-8FBD-67A33918221E}" presName="sibTrans" presStyleCnt="0"/>
      <dgm:spPr/>
    </dgm:pt>
    <dgm:pt modelId="{B2852F41-7FE5-43EB-A5E1-96C6C3C1963B}" type="pres">
      <dgm:prSet presAssocID="{0CBDF2DA-6D40-4A8E-9B53-AF26E36E4121}" presName="node" presStyleLbl="node1" presStyleIdx="1" presStyleCnt="2">
        <dgm:presLayoutVars>
          <dgm:bulletEnabled val="1"/>
        </dgm:presLayoutVars>
      </dgm:prSet>
      <dgm:spPr/>
    </dgm:pt>
  </dgm:ptLst>
  <dgm:cxnLst>
    <dgm:cxn modelId="{E9977132-D361-4EA3-87B2-1F2FB4088719}" srcId="{5F20C0C7-3DB3-4737-BA45-7B1E5E358E38}" destId="{2E54690E-B704-4C94-A624-04E71725A240}" srcOrd="0" destOrd="0" parTransId="{6F479FBD-1E17-44FD-821B-ADE55E3910C9}" sibTransId="{02981B01-7026-4A8F-8FBD-67A33918221E}"/>
    <dgm:cxn modelId="{29DAC665-726F-4A7F-9A15-10F922479FDE}" type="presOf" srcId="{0CBDF2DA-6D40-4A8E-9B53-AF26E36E4121}" destId="{B2852F41-7FE5-43EB-A5E1-96C6C3C1963B}" srcOrd="0" destOrd="0" presId="urn:microsoft.com/office/officeart/2005/8/layout/default"/>
    <dgm:cxn modelId="{1EC51A92-1D84-4893-9837-2F4FC6C518D3}" srcId="{5F20C0C7-3DB3-4737-BA45-7B1E5E358E38}" destId="{0CBDF2DA-6D40-4A8E-9B53-AF26E36E4121}" srcOrd="1" destOrd="0" parTransId="{378CFB47-4178-4A4E-A0DD-3DF16F04667F}" sibTransId="{CA1401F7-FEF6-4562-8D49-B49962665EEB}"/>
    <dgm:cxn modelId="{3B13A9B2-07FC-4B88-BF87-DE0A54BD072B}" type="presOf" srcId="{5F20C0C7-3DB3-4737-BA45-7B1E5E358E38}" destId="{1FB8E7B5-BA4A-4490-B730-00CCD9EF78A3}" srcOrd="0" destOrd="0" presId="urn:microsoft.com/office/officeart/2005/8/layout/default"/>
    <dgm:cxn modelId="{7F3BD7B7-274A-4E28-9116-DF5F70510652}" type="presOf" srcId="{2E54690E-B704-4C94-A624-04E71725A240}" destId="{27874D64-065A-4377-A73F-D889F6B917DB}" srcOrd="0" destOrd="0" presId="urn:microsoft.com/office/officeart/2005/8/layout/default"/>
    <dgm:cxn modelId="{3EA38E7D-4400-4850-8F83-78F37734FA5F}" type="presParOf" srcId="{1FB8E7B5-BA4A-4490-B730-00CCD9EF78A3}" destId="{27874D64-065A-4377-A73F-D889F6B917DB}" srcOrd="0" destOrd="0" presId="urn:microsoft.com/office/officeart/2005/8/layout/default"/>
    <dgm:cxn modelId="{CC4C8508-263D-44FC-A326-0FF780565858}" type="presParOf" srcId="{1FB8E7B5-BA4A-4490-B730-00CCD9EF78A3}" destId="{10BDC2F6-45EC-4E7D-8341-E6B056E469FF}" srcOrd="1" destOrd="0" presId="urn:microsoft.com/office/officeart/2005/8/layout/default"/>
    <dgm:cxn modelId="{F0BA0D1C-C3C7-432D-B8AC-BC9BFAB62CD2}" type="presParOf" srcId="{1FB8E7B5-BA4A-4490-B730-00CCD9EF78A3}" destId="{B2852F41-7FE5-43EB-A5E1-96C6C3C1963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777025-BE8E-43F8-B33E-9BA3A5B70427}"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E086F709-CD0B-40A8-8795-67204CCD5200}">
      <dgm:prSet/>
      <dgm:spPr/>
      <dgm:t>
        <a:bodyPr/>
        <a:lstStyle/>
        <a:p>
          <a:r>
            <a:rPr lang="en-US" dirty="0"/>
            <a:t>Collaboration with Community  </a:t>
          </a:r>
        </a:p>
      </dgm:t>
    </dgm:pt>
    <dgm:pt modelId="{5716EC4A-19BE-472B-97AB-8E4324F24BB3}" type="parTrans" cxnId="{F1110F21-9D5F-43FB-BFAA-D56D14F570F6}">
      <dgm:prSet/>
      <dgm:spPr/>
      <dgm:t>
        <a:bodyPr/>
        <a:lstStyle/>
        <a:p>
          <a:endParaRPr lang="en-US"/>
        </a:p>
      </dgm:t>
    </dgm:pt>
    <dgm:pt modelId="{576A490C-33C7-42B9-BD10-85ABBCAF29FE}" type="sibTrans" cxnId="{F1110F21-9D5F-43FB-BFAA-D56D14F570F6}">
      <dgm:prSet/>
      <dgm:spPr/>
      <dgm:t>
        <a:bodyPr/>
        <a:lstStyle/>
        <a:p>
          <a:endParaRPr lang="en-US"/>
        </a:p>
      </dgm:t>
    </dgm:pt>
    <dgm:pt modelId="{37206232-363A-4BAB-A714-8DE5A305EC86}">
      <dgm:prSet/>
      <dgm:spPr/>
      <dgm:t>
        <a:bodyPr/>
        <a:lstStyle/>
        <a:p>
          <a:r>
            <a:rPr lang="en-US" dirty="0"/>
            <a:t>Non-Traditional Placement Options</a:t>
          </a:r>
        </a:p>
      </dgm:t>
    </dgm:pt>
    <dgm:pt modelId="{EDADFFFF-81E3-4D47-ACB2-ECA130CB2E33}" type="parTrans" cxnId="{58E6AEE3-0F4C-4862-817E-F805372FF95F}">
      <dgm:prSet/>
      <dgm:spPr/>
      <dgm:t>
        <a:bodyPr/>
        <a:lstStyle/>
        <a:p>
          <a:endParaRPr lang="en-US"/>
        </a:p>
      </dgm:t>
    </dgm:pt>
    <dgm:pt modelId="{E96C3D66-1BC2-4322-B8D2-A025EBAB966B}" type="sibTrans" cxnId="{58E6AEE3-0F4C-4862-817E-F805372FF95F}">
      <dgm:prSet/>
      <dgm:spPr/>
      <dgm:t>
        <a:bodyPr/>
        <a:lstStyle/>
        <a:p>
          <a:endParaRPr lang="en-US"/>
        </a:p>
      </dgm:t>
    </dgm:pt>
    <dgm:pt modelId="{CF0F1DFD-ED4C-465A-83FC-D5223544E380}">
      <dgm:prSet/>
      <dgm:spPr/>
      <dgm:t>
        <a:bodyPr/>
        <a:lstStyle/>
        <a:p>
          <a:r>
            <a:rPr lang="en-US" dirty="0"/>
            <a:t>Atypical Supervision Strategies </a:t>
          </a:r>
        </a:p>
      </dgm:t>
    </dgm:pt>
    <dgm:pt modelId="{A01AC1E3-BF8B-44ED-8F64-E5539B9B0D57}" type="parTrans" cxnId="{8574E89A-3CE5-4CED-8273-06F08A3E884B}">
      <dgm:prSet/>
      <dgm:spPr/>
      <dgm:t>
        <a:bodyPr/>
        <a:lstStyle/>
        <a:p>
          <a:endParaRPr lang="en-US"/>
        </a:p>
      </dgm:t>
    </dgm:pt>
    <dgm:pt modelId="{22C36F38-CED5-47CA-BE5D-15DC9806DE82}" type="sibTrans" cxnId="{8574E89A-3CE5-4CED-8273-06F08A3E884B}">
      <dgm:prSet/>
      <dgm:spPr/>
      <dgm:t>
        <a:bodyPr/>
        <a:lstStyle/>
        <a:p>
          <a:endParaRPr lang="en-US"/>
        </a:p>
      </dgm:t>
    </dgm:pt>
    <dgm:pt modelId="{470A4CD1-1F00-437B-89D5-134E36ED7D0A}">
      <dgm:prSet/>
      <dgm:spPr/>
      <dgm:t>
        <a:bodyPr/>
        <a:lstStyle/>
        <a:p>
          <a:r>
            <a:rPr lang="en-US" dirty="0"/>
            <a:t>Open-Mindedness</a:t>
          </a:r>
        </a:p>
      </dgm:t>
    </dgm:pt>
    <dgm:pt modelId="{04FEF7D0-9877-4529-B883-312D4DE6677D}" type="parTrans" cxnId="{FED0B5D6-CC5B-47D0-AFC3-616848D2BE2E}">
      <dgm:prSet/>
      <dgm:spPr/>
      <dgm:t>
        <a:bodyPr/>
        <a:lstStyle/>
        <a:p>
          <a:endParaRPr lang="en-US"/>
        </a:p>
      </dgm:t>
    </dgm:pt>
    <dgm:pt modelId="{1E9596C8-6BF4-4E5B-970D-7A94D71DDEF3}" type="sibTrans" cxnId="{FED0B5D6-CC5B-47D0-AFC3-616848D2BE2E}">
      <dgm:prSet/>
      <dgm:spPr/>
      <dgm:t>
        <a:bodyPr/>
        <a:lstStyle/>
        <a:p>
          <a:endParaRPr lang="en-US"/>
        </a:p>
      </dgm:t>
    </dgm:pt>
    <dgm:pt modelId="{13E9686B-EDC9-4D5A-8C3A-C4EACE80B346}">
      <dgm:prSet/>
      <dgm:spPr/>
      <dgm:t>
        <a:bodyPr/>
        <a:lstStyle/>
        <a:p>
          <a:r>
            <a:rPr lang="en-US" dirty="0"/>
            <a:t>Group Processing Strategies  </a:t>
          </a:r>
        </a:p>
      </dgm:t>
    </dgm:pt>
    <dgm:pt modelId="{C1D87634-0E93-40D2-8328-8BE5363921BF}" type="sibTrans" cxnId="{EF7E4CA5-2CD5-4E46-8D9E-0BD828A99C93}">
      <dgm:prSet/>
      <dgm:spPr/>
      <dgm:t>
        <a:bodyPr/>
        <a:lstStyle/>
        <a:p>
          <a:endParaRPr lang="en-US"/>
        </a:p>
      </dgm:t>
    </dgm:pt>
    <dgm:pt modelId="{415A1E91-7EEE-4F68-8E47-215367899CF8}" type="parTrans" cxnId="{EF7E4CA5-2CD5-4E46-8D9E-0BD828A99C93}">
      <dgm:prSet/>
      <dgm:spPr/>
      <dgm:t>
        <a:bodyPr/>
        <a:lstStyle/>
        <a:p>
          <a:endParaRPr lang="en-US"/>
        </a:p>
      </dgm:t>
    </dgm:pt>
    <dgm:pt modelId="{4580E123-F118-45CD-B13D-7C4B2E53CAEA}" type="pres">
      <dgm:prSet presAssocID="{16777025-BE8E-43F8-B33E-9BA3A5B70427}" presName="diagram" presStyleCnt="0">
        <dgm:presLayoutVars>
          <dgm:dir/>
          <dgm:resizeHandles val="exact"/>
        </dgm:presLayoutVars>
      </dgm:prSet>
      <dgm:spPr/>
    </dgm:pt>
    <dgm:pt modelId="{2782D55A-60FF-4E73-809E-CF25D126A196}" type="pres">
      <dgm:prSet presAssocID="{E086F709-CD0B-40A8-8795-67204CCD5200}" presName="node" presStyleLbl="node1" presStyleIdx="0" presStyleCnt="5" custLinFactX="100000" custLinFactNeighborX="118292" custLinFactNeighborY="7092">
        <dgm:presLayoutVars>
          <dgm:bulletEnabled val="1"/>
        </dgm:presLayoutVars>
      </dgm:prSet>
      <dgm:spPr/>
    </dgm:pt>
    <dgm:pt modelId="{E6A9FC18-9576-4C7D-9D76-8155448BA3A2}" type="pres">
      <dgm:prSet presAssocID="{576A490C-33C7-42B9-BD10-85ABBCAF29FE}" presName="sibTrans" presStyleCnt="0"/>
      <dgm:spPr/>
    </dgm:pt>
    <dgm:pt modelId="{01A282C7-CB76-4B5D-9A53-E15C9CAD1E19}" type="pres">
      <dgm:prSet presAssocID="{37206232-363A-4BAB-A714-8DE5A305EC86}" presName="node" presStyleLbl="node1" presStyleIdx="1" presStyleCnt="5" custLinFactX="-8508" custLinFactNeighborX="-100000" custLinFactNeighborY="7092">
        <dgm:presLayoutVars>
          <dgm:bulletEnabled val="1"/>
        </dgm:presLayoutVars>
      </dgm:prSet>
      <dgm:spPr/>
    </dgm:pt>
    <dgm:pt modelId="{97CBE4FD-E145-4054-ABBA-2A6E8A715776}" type="pres">
      <dgm:prSet presAssocID="{E96C3D66-1BC2-4322-B8D2-A025EBAB966B}" presName="sibTrans" presStyleCnt="0"/>
      <dgm:spPr/>
    </dgm:pt>
    <dgm:pt modelId="{04F98C44-6ED9-4037-B2BA-6D9DFC5ED3E5}" type="pres">
      <dgm:prSet presAssocID="{CF0F1DFD-ED4C-465A-83FC-D5223544E380}" presName="node" presStyleLbl="node1" presStyleIdx="2" presStyleCnt="5" custLinFactX="-10089" custLinFactNeighborX="-100000" custLinFactNeighborY="6310">
        <dgm:presLayoutVars>
          <dgm:bulletEnabled val="1"/>
        </dgm:presLayoutVars>
      </dgm:prSet>
      <dgm:spPr/>
    </dgm:pt>
    <dgm:pt modelId="{6363A4CD-9C2E-46FD-B0ED-99F315E5CB23}" type="pres">
      <dgm:prSet presAssocID="{22C36F38-CED5-47CA-BE5D-15DC9806DE82}" presName="sibTrans" presStyleCnt="0"/>
      <dgm:spPr/>
    </dgm:pt>
    <dgm:pt modelId="{75B43CC0-8A8B-4C2C-9A1E-8EE834FA715D}" type="pres">
      <dgm:prSet presAssocID="{470A4CD1-1F00-437B-89D5-134E36ED7D0A}" presName="node" presStyleLbl="node1" presStyleIdx="3" presStyleCnt="5">
        <dgm:presLayoutVars>
          <dgm:bulletEnabled val="1"/>
        </dgm:presLayoutVars>
      </dgm:prSet>
      <dgm:spPr/>
    </dgm:pt>
    <dgm:pt modelId="{CB785014-F508-4BFB-BB67-C8BB23A10861}" type="pres">
      <dgm:prSet presAssocID="{1E9596C8-6BF4-4E5B-970D-7A94D71DDEF3}" presName="sibTrans" presStyleCnt="0"/>
      <dgm:spPr/>
    </dgm:pt>
    <dgm:pt modelId="{AB18905C-19BE-4335-A7A4-FEA205F836CC}" type="pres">
      <dgm:prSet presAssocID="{13E9686B-EDC9-4D5A-8C3A-C4EACE80B346}" presName="node" presStyleLbl="node1" presStyleIdx="4" presStyleCnt="5">
        <dgm:presLayoutVars>
          <dgm:bulletEnabled val="1"/>
        </dgm:presLayoutVars>
      </dgm:prSet>
      <dgm:spPr/>
    </dgm:pt>
  </dgm:ptLst>
  <dgm:cxnLst>
    <dgm:cxn modelId="{F1110F21-9D5F-43FB-BFAA-D56D14F570F6}" srcId="{16777025-BE8E-43F8-B33E-9BA3A5B70427}" destId="{E086F709-CD0B-40A8-8795-67204CCD5200}" srcOrd="0" destOrd="0" parTransId="{5716EC4A-19BE-472B-97AB-8E4324F24BB3}" sibTransId="{576A490C-33C7-42B9-BD10-85ABBCAF29FE}"/>
    <dgm:cxn modelId="{4F15206C-891C-4990-8DDD-11C7E9012106}" type="presOf" srcId="{37206232-363A-4BAB-A714-8DE5A305EC86}" destId="{01A282C7-CB76-4B5D-9A53-E15C9CAD1E19}" srcOrd="0" destOrd="0" presId="urn:microsoft.com/office/officeart/2005/8/layout/default"/>
    <dgm:cxn modelId="{D2D83A6F-E45A-4F71-9165-B114F6C88B8D}" type="presOf" srcId="{CF0F1DFD-ED4C-465A-83FC-D5223544E380}" destId="{04F98C44-6ED9-4037-B2BA-6D9DFC5ED3E5}" srcOrd="0" destOrd="0" presId="urn:microsoft.com/office/officeart/2005/8/layout/default"/>
    <dgm:cxn modelId="{92A3D550-7F20-4DA3-9DF7-2419B5873EEE}" type="presOf" srcId="{16777025-BE8E-43F8-B33E-9BA3A5B70427}" destId="{4580E123-F118-45CD-B13D-7C4B2E53CAEA}" srcOrd="0" destOrd="0" presId="urn:microsoft.com/office/officeart/2005/8/layout/default"/>
    <dgm:cxn modelId="{FE25BC7E-2CFA-426C-A6A8-0B61031B38AB}" type="presOf" srcId="{470A4CD1-1F00-437B-89D5-134E36ED7D0A}" destId="{75B43CC0-8A8B-4C2C-9A1E-8EE834FA715D}" srcOrd="0" destOrd="0" presId="urn:microsoft.com/office/officeart/2005/8/layout/default"/>
    <dgm:cxn modelId="{4F905C8F-766C-492E-829A-A232E7565CE4}" type="presOf" srcId="{E086F709-CD0B-40A8-8795-67204CCD5200}" destId="{2782D55A-60FF-4E73-809E-CF25D126A196}" srcOrd="0" destOrd="0" presId="urn:microsoft.com/office/officeart/2005/8/layout/default"/>
    <dgm:cxn modelId="{8574E89A-3CE5-4CED-8273-06F08A3E884B}" srcId="{16777025-BE8E-43F8-B33E-9BA3A5B70427}" destId="{CF0F1DFD-ED4C-465A-83FC-D5223544E380}" srcOrd="2" destOrd="0" parTransId="{A01AC1E3-BF8B-44ED-8F64-E5539B9B0D57}" sibTransId="{22C36F38-CED5-47CA-BE5D-15DC9806DE82}"/>
    <dgm:cxn modelId="{EF7E4CA5-2CD5-4E46-8D9E-0BD828A99C93}" srcId="{16777025-BE8E-43F8-B33E-9BA3A5B70427}" destId="{13E9686B-EDC9-4D5A-8C3A-C4EACE80B346}" srcOrd="4" destOrd="0" parTransId="{415A1E91-7EEE-4F68-8E47-215367899CF8}" sibTransId="{C1D87634-0E93-40D2-8328-8BE5363921BF}"/>
    <dgm:cxn modelId="{6FF93AAE-79F2-4343-B991-A64E5CB38711}" type="presOf" srcId="{13E9686B-EDC9-4D5A-8C3A-C4EACE80B346}" destId="{AB18905C-19BE-4335-A7A4-FEA205F836CC}" srcOrd="0" destOrd="0" presId="urn:microsoft.com/office/officeart/2005/8/layout/default"/>
    <dgm:cxn modelId="{FED0B5D6-CC5B-47D0-AFC3-616848D2BE2E}" srcId="{16777025-BE8E-43F8-B33E-9BA3A5B70427}" destId="{470A4CD1-1F00-437B-89D5-134E36ED7D0A}" srcOrd="3" destOrd="0" parTransId="{04FEF7D0-9877-4529-B883-312D4DE6677D}" sibTransId="{1E9596C8-6BF4-4E5B-970D-7A94D71DDEF3}"/>
    <dgm:cxn modelId="{58E6AEE3-0F4C-4862-817E-F805372FF95F}" srcId="{16777025-BE8E-43F8-B33E-9BA3A5B70427}" destId="{37206232-363A-4BAB-A714-8DE5A305EC86}" srcOrd="1" destOrd="0" parTransId="{EDADFFFF-81E3-4D47-ACB2-ECA130CB2E33}" sibTransId="{E96C3D66-1BC2-4322-B8D2-A025EBAB966B}"/>
    <dgm:cxn modelId="{1A024ED9-46A6-4BF9-8A2D-9457733985CB}" type="presParOf" srcId="{4580E123-F118-45CD-B13D-7C4B2E53CAEA}" destId="{2782D55A-60FF-4E73-809E-CF25D126A196}" srcOrd="0" destOrd="0" presId="urn:microsoft.com/office/officeart/2005/8/layout/default"/>
    <dgm:cxn modelId="{DE93F2D6-86E9-4C5F-96E7-42D0D0CEADD7}" type="presParOf" srcId="{4580E123-F118-45CD-B13D-7C4B2E53CAEA}" destId="{E6A9FC18-9576-4C7D-9D76-8155448BA3A2}" srcOrd="1" destOrd="0" presId="urn:microsoft.com/office/officeart/2005/8/layout/default"/>
    <dgm:cxn modelId="{66FC5DCB-4CB0-469E-B15D-F7716A6EAFFF}" type="presParOf" srcId="{4580E123-F118-45CD-B13D-7C4B2E53CAEA}" destId="{01A282C7-CB76-4B5D-9A53-E15C9CAD1E19}" srcOrd="2" destOrd="0" presId="urn:microsoft.com/office/officeart/2005/8/layout/default"/>
    <dgm:cxn modelId="{2D21F7BA-E69D-4E90-8A14-67C9BFD05272}" type="presParOf" srcId="{4580E123-F118-45CD-B13D-7C4B2E53CAEA}" destId="{97CBE4FD-E145-4054-ABBA-2A6E8A715776}" srcOrd="3" destOrd="0" presId="urn:microsoft.com/office/officeart/2005/8/layout/default"/>
    <dgm:cxn modelId="{E9888644-C3EA-4ADD-9C11-B1904A1B92FB}" type="presParOf" srcId="{4580E123-F118-45CD-B13D-7C4B2E53CAEA}" destId="{04F98C44-6ED9-4037-B2BA-6D9DFC5ED3E5}" srcOrd="4" destOrd="0" presId="urn:microsoft.com/office/officeart/2005/8/layout/default"/>
    <dgm:cxn modelId="{7DF34ED0-9497-457D-B1F0-52C6917E2536}" type="presParOf" srcId="{4580E123-F118-45CD-B13D-7C4B2E53CAEA}" destId="{6363A4CD-9C2E-46FD-B0ED-99F315E5CB23}" srcOrd="5" destOrd="0" presId="urn:microsoft.com/office/officeart/2005/8/layout/default"/>
    <dgm:cxn modelId="{43FFF0E8-802D-42B1-9F8D-41C079771DA9}" type="presParOf" srcId="{4580E123-F118-45CD-B13D-7C4B2E53CAEA}" destId="{75B43CC0-8A8B-4C2C-9A1E-8EE834FA715D}" srcOrd="6" destOrd="0" presId="urn:microsoft.com/office/officeart/2005/8/layout/default"/>
    <dgm:cxn modelId="{BF6B8AE0-B287-4087-9867-AC9A06E59D08}" type="presParOf" srcId="{4580E123-F118-45CD-B13D-7C4B2E53CAEA}" destId="{CB785014-F508-4BFB-BB67-C8BB23A10861}" srcOrd="7" destOrd="0" presId="urn:microsoft.com/office/officeart/2005/8/layout/default"/>
    <dgm:cxn modelId="{F50ED44B-860F-46B2-8ECC-B49FB00F1050}" type="presParOf" srcId="{4580E123-F118-45CD-B13D-7C4B2E53CAEA}" destId="{AB18905C-19BE-4335-A7A4-FEA205F836C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20C0C7-3DB3-4737-BA45-7B1E5E358E38}"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2E54690E-B704-4C94-A624-04E71725A240}">
      <dgm:prSet custT="1"/>
      <dgm:spPr>
        <a:solidFill>
          <a:schemeClr val="accent1">
            <a:lumMod val="75000"/>
          </a:schemeClr>
        </a:solidFill>
      </dgm:spPr>
      <dgm:t>
        <a:bodyPr/>
        <a:lstStyle/>
        <a:p>
          <a:pPr algn="ctr"/>
          <a:r>
            <a:rPr lang="en-US" sz="3200" b="1" dirty="0"/>
            <a:t>Non-Traditional Placement Options </a:t>
          </a:r>
        </a:p>
        <a:p>
          <a:pPr algn="ctr"/>
          <a:r>
            <a:rPr lang="en-US" sz="2000" b="0" dirty="0"/>
            <a:t>“I think in terms of thinking outside the box or being creative and innovative in our field practicums there are opportunities to do more work with those agencies - in non-traditional social work agencies - where maybe they don't have on the ground social work supervision, but they are amazing opportunities for our students.”</a:t>
          </a:r>
        </a:p>
      </dgm:t>
    </dgm:pt>
    <dgm:pt modelId="{6F479FBD-1E17-44FD-821B-ADE55E3910C9}" type="parTrans" cxnId="{E9977132-D361-4EA3-87B2-1F2FB4088719}">
      <dgm:prSet/>
      <dgm:spPr/>
      <dgm:t>
        <a:bodyPr/>
        <a:lstStyle/>
        <a:p>
          <a:endParaRPr lang="en-US"/>
        </a:p>
      </dgm:t>
    </dgm:pt>
    <dgm:pt modelId="{02981B01-7026-4A8F-8FBD-67A33918221E}" type="sibTrans" cxnId="{E9977132-D361-4EA3-87B2-1F2FB4088719}">
      <dgm:prSet/>
      <dgm:spPr/>
      <dgm:t>
        <a:bodyPr/>
        <a:lstStyle/>
        <a:p>
          <a:endParaRPr lang="en-US"/>
        </a:p>
      </dgm:t>
    </dgm:pt>
    <dgm:pt modelId="{0CBDF2DA-6D40-4A8E-9B53-AF26E36E4121}">
      <dgm:prSet custT="1"/>
      <dgm:spPr>
        <a:solidFill>
          <a:schemeClr val="accent1">
            <a:lumMod val="60000"/>
            <a:lumOff val="40000"/>
          </a:schemeClr>
        </a:solidFill>
      </dgm:spPr>
      <dgm:t>
        <a:bodyPr/>
        <a:lstStyle/>
        <a:p>
          <a:pPr algn="ctr"/>
          <a:r>
            <a:rPr lang="en-US" sz="3200" b="1" dirty="0"/>
            <a:t>Supervision Strategies</a:t>
          </a:r>
        </a:p>
        <a:p>
          <a:pPr algn="ctr"/>
          <a:r>
            <a:rPr lang="en-US" sz="2000" dirty="0"/>
            <a:t> “We need to also expand our understandings of supervision and, what supervision looks like to </a:t>
          </a:r>
          <a:r>
            <a:rPr lang="en-CA" sz="2000" dirty="0"/>
            <a:t>include online e-supervision, group supervision.”</a:t>
          </a:r>
          <a:endParaRPr lang="en-US" sz="2000" dirty="0"/>
        </a:p>
      </dgm:t>
    </dgm:pt>
    <dgm:pt modelId="{378CFB47-4178-4A4E-A0DD-3DF16F04667F}" type="parTrans" cxnId="{1EC51A92-1D84-4893-9837-2F4FC6C518D3}">
      <dgm:prSet/>
      <dgm:spPr/>
      <dgm:t>
        <a:bodyPr/>
        <a:lstStyle/>
        <a:p>
          <a:endParaRPr lang="en-US"/>
        </a:p>
      </dgm:t>
    </dgm:pt>
    <dgm:pt modelId="{CA1401F7-FEF6-4562-8D49-B49962665EEB}" type="sibTrans" cxnId="{1EC51A92-1D84-4893-9837-2F4FC6C518D3}">
      <dgm:prSet/>
      <dgm:spPr/>
      <dgm:t>
        <a:bodyPr/>
        <a:lstStyle/>
        <a:p>
          <a:endParaRPr lang="en-US"/>
        </a:p>
      </dgm:t>
    </dgm:pt>
    <dgm:pt modelId="{D1C93261-7D28-4807-96BA-F3EDFEA366CB}" type="pres">
      <dgm:prSet presAssocID="{5F20C0C7-3DB3-4737-BA45-7B1E5E358E38}" presName="linear" presStyleCnt="0">
        <dgm:presLayoutVars>
          <dgm:animLvl val="lvl"/>
          <dgm:resizeHandles val="exact"/>
        </dgm:presLayoutVars>
      </dgm:prSet>
      <dgm:spPr/>
    </dgm:pt>
    <dgm:pt modelId="{897D7974-11BD-486E-B794-181E90B2E01D}" type="pres">
      <dgm:prSet presAssocID="{2E54690E-B704-4C94-A624-04E71725A240}" presName="parentText" presStyleLbl="node1" presStyleIdx="0" presStyleCnt="2" custScaleY="113726">
        <dgm:presLayoutVars>
          <dgm:chMax val="0"/>
          <dgm:bulletEnabled val="1"/>
        </dgm:presLayoutVars>
      </dgm:prSet>
      <dgm:spPr/>
    </dgm:pt>
    <dgm:pt modelId="{5B08D19A-834D-4109-84D4-4BA38C457164}" type="pres">
      <dgm:prSet presAssocID="{02981B01-7026-4A8F-8FBD-67A33918221E}" presName="spacer" presStyleCnt="0"/>
      <dgm:spPr/>
    </dgm:pt>
    <dgm:pt modelId="{7CA58614-6671-4FBE-87C2-772DFFCD0A28}" type="pres">
      <dgm:prSet presAssocID="{0CBDF2DA-6D40-4A8E-9B53-AF26E36E4121}" presName="parentText" presStyleLbl="node1" presStyleIdx="1" presStyleCnt="2" custScaleY="113726">
        <dgm:presLayoutVars>
          <dgm:chMax val="0"/>
          <dgm:bulletEnabled val="1"/>
        </dgm:presLayoutVars>
      </dgm:prSet>
      <dgm:spPr/>
    </dgm:pt>
  </dgm:ptLst>
  <dgm:cxnLst>
    <dgm:cxn modelId="{63FE3306-212F-45ED-8370-E91E458237CF}" type="presOf" srcId="{5F20C0C7-3DB3-4737-BA45-7B1E5E358E38}" destId="{D1C93261-7D28-4807-96BA-F3EDFEA366CB}" srcOrd="0" destOrd="0" presId="urn:microsoft.com/office/officeart/2005/8/layout/vList2"/>
    <dgm:cxn modelId="{93B93A18-DF65-4659-B6B2-DDA613BFD255}" type="presOf" srcId="{0CBDF2DA-6D40-4A8E-9B53-AF26E36E4121}" destId="{7CA58614-6671-4FBE-87C2-772DFFCD0A28}" srcOrd="0" destOrd="0" presId="urn:microsoft.com/office/officeart/2005/8/layout/vList2"/>
    <dgm:cxn modelId="{E9977132-D361-4EA3-87B2-1F2FB4088719}" srcId="{5F20C0C7-3DB3-4737-BA45-7B1E5E358E38}" destId="{2E54690E-B704-4C94-A624-04E71725A240}" srcOrd="0" destOrd="0" parTransId="{6F479FBD-1E17-44FD-821B-ADE55E3910C9}" sibTransId="{02981B01-7026-4A8F-8FBD-67A33918221E}"/>
    <dgm:cxn modelId="{1EC51A92-1D84-4893-9837-2F4FC6C518D3}" srcId="{5F20C0C7-3DB3-4737-BA45-7B1E5E358E38}" destId="{0CBDF2DA-6D40-4A8E-9B53-AF26E36E4121}" srcOrd="1" destOrd="0" parTransId="{378CFB47-4178-4A4E-A0DD-3DF16F04667F}" sibTransId="{CA1401F7-FEF6-4562-8D49-B49962665EEB}"/>
    <dgm:cxn modelId="{433ACCFD-513A-47B1-86B4-169816087EC4}" type="presOf" srcId="{2E54690E-B704-4C94-A624-04E71725A240}" destId="{897D7974-11BD-486E-B794-181E90B2E01D}" srcOrd="0" destOrd="0" presId="urn:microsoft.com/office/officeart/2005/8/layout/vList2"/>
    <dgm:cxn modelId="{402252D1-C666-489B-9F56-040B58683243}" type="presParOf" srcId="{D1C93261-7D28-4807-96BA-F3EDFEA366CB}" destId="{897D7974-11BD-486E-B794-181E90B2E01D}" srcOrd="0" destOrd="0" presId="urn:microsoft.com/office/officeart/2005/8/layout/vList2"/>
    <dgm:cxn modelId="{E9A03BF7-672C-4248-9C09-FE5C8E3CFA28}" type="presParOf" srcId="{D1C93261-7D28-4807-96BA-F3EDFEA366CB}" destId="{5B08D19A-834D-4109-84D4-4BA38C457164}" srcOrd="1" destOrd="0" presId="urn:microsoft.com/office/officeart/2005/8/layout/vList2"/>
    <dgm:cxn modelId="{3A8E0E38-AA76-4776-A56C-AD63FCA716A9}" type="presParOf" srcId="{D1C93261-7D28-4807-96BA-F3EDFEA366CB}" destId="{7CA58614-6671-4FBE-87C2-772DFFCD0A2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777025-BE8E-43F8-B33E-9BA3A5B70427}"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E086F709-CD0B-40A8-8795-67204CCD5200}">
      <dgm:prSet/>
      <dgm:spPr/>
      <dgm:t>
        <a:bodyPr/>
        <a:lstStyle/>
        <a:p>
          <a:r>
            <a:rPr lang="en-US" dirty="0"/>
            <a:t>Incorporating Indigenous Practices  </a:t>
          </a:r>
        </a:p>
      </dgm:t>
    </dgm:pt>
    <dgm:pt modelId="{5716EC4A-19BE-472B-97AB-8E4324F24BB3}" type="parTrans" cxnId="{F1110F21-9D5F-43FB-BFAA-D56D14F570F6}">
      <dgm:prSet/>
      <dgm:spPr/>
      <dgm:t>
        <a:bodyPr/>
        <a:lstStyle/>
        <a:p>
          <a:endParaRPr lang="en-US"/>
        </a:p>
      </dgm:t>
    </dgm:pt>
    <dgm:pt modelId="{576A490C-33C7-42B9-BD10-85ABBCAF29FE}" type="sibTrans" cxnId="{F1110F21-9D5F-43FB-BFAA-D56D14F570F6}">
      <dgm:prSet/>
      <dgm:spPr/>
      <dgm:t>
        <a:bodyPr/>
        <a:lstStyle/>
        <a:p>
          <a:endParaRPr lang="en-US"/>
        </a:p>
      </dgm:t>
    </dgm:pt>
    <dgm:pt modelId="{37206232-363A-4BAB-A714-8DE5A305EC86}">
      <dgm:prSet/>
      <dgm:spPr/>
      <dgm:t>
        <a:bodyPr/>
        <a:lstStyle/>
        <a:p>
          <a:r>
            <a:rPr lang="en-US" dirty="0"/>
            <a:t>Engaging Elders</a:t>
          </a:r>
        </a:p>
      </dgm:t>
    </dgm:pt>
    <dgm:pt modelId="{EDADFFFF-81E3-4D47-ACB2-ECA130CB2E33}" type="parTrans" cxnId="{58E6AEE3-0F4C-4862-817E-F805372FF95F}">
      <dgm:prSet/>
      <dgm:spPr/>
      <dgm:t>
        <a:bodyPr/>
        <a:lstStyle/>
        <a:p>
          <a:endParaRPr lang="en-US"/>
        </a:p>
      </dgm:t>
    </dgm:pt>
    <dgm:pt modelId="{E96C3D66-1BC2-4322-B8D2-A025EBAB966B}" type="sibTrans" cxnId="{58E6AEE3-0F4C-4862-817E-F805372FF95F}">
      <dgm:prSet/>
      <dgm:spPr/>
      <dgm:t>
        <a:bodyPr/>
        <a:lstStyle/>
        <a:p>
          <a:endParaRPr lang="en-US"/>
        </a:p>
      </dgm:t>
    </dgm:pt>
    <dgm:pt modelId="{CF0F1DFD-ED4C-465A-83FC-D5223544E380}">
      <dgm:prSet/>
      <dgm:spPr/>
      <dgm:t>
        <a:bodyPr/>
        <a:lstStyle/>
        <a:p>
          <a:r>
            <a:rPr lang="en-US" dirty="0"/>
            <a:t>Redefining Social Work Practice  </a:t>
          </a:r>
        </a:p>
      </dgm:t>
    </dgm:pt>
    <dgm:pt modelId="{A01AC1E3-BF8B-44ED-8F64-E5539B9B0D57}" type="parTrans" cxnId="{8574E89A-3CE5-4CED-8273-06F08A3E884B}">
      <dgm:prSet/>
      <dgm:spPr/>
      <dgm:t>
        <a:bodyPr/>
        <a:lstStyle/>
        <a:p>
          <a:endParaRPr lang="en-US"/>
        </a:p>
      </dgm:t>
    </dgm:pt>
    <dgm:pt modelId="{22C36F38-CED5-47CA-BE5D-15DC9806DE82}" type="sibTrans" cxnId="{8574E89A-3CE5-4CED-8273-06F08A3E884B}">
      <dgm:prSet/>
      <dgm:spPr/>
      <dgm:t>
        <a:bodyPr/>
        <a:lstStyle/>
        <a:p>
          <a:endParaRPr lang="en-US"/>
        </a:p>
      </dgm:t>
    </dgm:pt>
    <dgm:pt modelId="{470A4CD1-1F00-437B-89D5-134E36ED7D0A}">
      <dgm:prSet/>
      <dgm:spPr/>
      <dgm:t>
        <a:bodyPr/>
        <a:lstStyle/>
        <a:p>
          <a:r>
            <a:rPr lang="en-US" dirty="0"/>
            <a:t>Restructuring Learning Agreements </a:t>
          </a:r>
        </a:p>
      </dgm:t>
    </dgm:pt>
    <dgm:pt modelId="{04FEF7D0-9877-4529-B883-312D4DE6677D}" type="parTrans" cxnId="{FED0B5D6-CC5B-47D0-AFC3-616848D2BE2E}">
      <dgm:prSet/>
      <dgm:spPr/>
      <dgm:t>
        <a:bodyPr/>
        <a:lstStyle/>
        <a:p>
          <a:endParaRPr lang="en-US"/>
        </a:p>
      </dgm:t>
    </dgm:pt>
    <dgm:pt modelId="{1E9596C8-6BF4-4E5B-970D-7A94D71DDEF3}" type="sibTrans" cxnId="{FED0B5D6-CC5B-47D0-AFC3-616848D2BE2E}">
      <dgm:prSet/>
      <dgm:spPr/>
      <dgm:t>
        <a:bodyPr/>
        <a:lstStyle/>
        <a:p>
          <a:endParaRPr lang="en-US"/>
        </a:p>
      </dgm:t>
    </dgm:pt>
    <dgm:pt modelId="{13E9686B-EDC9-4D5A-8C3A-C4EACE80B346}">
      <dgm:prSet/>
      <dgm:spPr>
        <a:solidFill>
          <a:schemeClr val="accent4">
            <a:lumMod val="50000"/>
          </a:schemeClr>
        </a:solidFill>
      </dgm:spPr>
      <dgm:t>
        <a:bodyPr/>
        <a:lstStyle/>
        <a:p>
          <a:r>
            <a:rPr lang="en-US" dirty="0"/>
            <a:t>Perspective-Taking  </a:t>
          </a:r>
        </a:p>
      </dgm:t>
    </dgm:pt>
    <dgm:pt modelId="{C1D87634-0E93-40D2-8328-8BE5363921BF}" type="sibTrans" cxnId="{EF7E4CA5-2CD5-4E46-8D9E-0BD828A99C93}">
      <dgm:prSet/>
      <dgm:spPr/>
      <dgm:t>
        <a:bodyPr/>
        <a:lstStyle/>
        <a:p>
          <a:endParaRPr lang="en-US"/>
        </a:p>
      </dgm:t>
    </dgm:pt>
    <dgm:pt modelId="{415A1E91-7EEE-4F68-8E47-215367899CF8}" type="parTrans" cxnId="{EF7E4CA5-2CD5-4E46-8D9E-0BD828A99C93}">
      <dgm:prSet/>
      <dgm:spPr/>
      <dgm:t>
        <a:bodyPr/>
        <a:lstStyle/>
        <a:p>
          <a:endParaRPr lang="en-US"/>
        </a:p>
      </dgm:t>
    </dgm:pt>
    <dgm:pt modelId="{2E9EAD7F-5E3F-46C6-82EF-370D483112E3}" type="pres">
      <dgm:prSet presAssocID="{16777025-BE8E-43F8-B33E-9BA3A5B70427}" presName="linear" presStyleCnt="0">
        <dgm:presLayoutVars>
          <dgm:animLvl val="lvl"/>
          <dgm:resizeHandles val="exact"/>
        </dgm:presLayoutVars>
      </dgm:prSet>
      <dgm:spPr/>
    </dgm:pt>
    <dgm:pt modelId="{2D6D251D-1F4A-43C1-BF91-E4A851C155C1}" type="pres">
      <dgm:prSet presAssocID="{E086F709-CD0B-40A8-8795-67204CCD5200}" presName="parentText" presStyleLbl="node1" presStyleIdx="0" presStyleCnt="5">
        <dgm:presLayoutVars>
          <dgm:chMax val="0"/>
          <dgm:bulletEnabled val="1"/>
        </dgm:presLayoutVars>
      </dgm:prSet>
      <dgm:spPr/>
    </dgm:pt>
    <dgm:pt modelId="{93D5417C-788C-4CB1-A9E3-1D952884B757}" type="pres">
      <dgm:prSet presAssocID="{576A490C-33C7-42B9-BD10-85ABBCAF29FE}" presName="spacer" presStyleCnt="0"/>
      <dgm:spPr/>
    </dgm:pt>
    <dgm:pt modelId="{81910FC5-2BAB-412F-B7BF-CEEA1327FEF7}" type="pres">
      <dgm:prSet presAssocID="{37206232-363A-4BAB-A714-8DE5A305EC86}" presName="parentText" presStyleLbl="node1" presStyleIdx="1" presStyleCnt="5" custLinFactY="100000" custLinFactNeighborX="-29" custLinFactNeighborY="135174">
        <dgm:presLayoutVars>
          <dgm:chMax val="0"/>
          <dgm:bulletEnabled val="1"/>
        </dgm:presLayoutVars>
      </dgm:prSet>
      <dgm:spPr/>
    </dgm:pt>
    <dgm:pt modelId="{C0DF9235-1584-4ED8-AF04-4D18871D1198}" type="pres">
      <dgm:prSet presAssocID="{E96C3D66-1BC2-4322-B8D2-A025EBAB966B}" presName="spacer" presStyleCnt="0"/>
      <dgm:spPr/>
    </dgm:pt>
    <dgm:pt modelId="{6DD5C585-8BBA-4E97-B7CB-FAEB4531BEE7}" type="pres">
      <dgm:prSet presAssocID="{CF0F1DFD-ED4C-465A-83FC-D5223544E380}" presName="parentText" presStyleLbl="node1" presStyleIdx="2" presStyleCnt="5" custLinFactY="-93908" custLinFactNeighborX="946" custLinFactNeighborY="-100000">
        <dgm:presLayoutVars>
          <dgm:chMax val="0"/>
          <dgm:bulletEnabled val="1"/>
        </dgm:presLayoutVars>
      </dgm:prSet>
      <dgm:spPr/>
    </dgm:pt>
    <dgm:pt modelId="{72DB13E0-5F40-477A-A53F-C11F9A2F9A18}" type="pres">
      <dgm:prSet presAssocID="{22C36F38-CED5-47CA-BE5D-15DC9806DE82}" presName="spacer" presStyleCnt="0"/>
      <dgm:spPr/>
    </dgm:pt>
    <dgm:pt modelId="{0B88E656-7AA5-49CA-A909-91EBCBA83268}" type="pres">
      <dgm:prSet presAssocID="{470A4CD1-1F00-437B-89D5-134E36ED7D0A}" presName="parentText" presStyleLbl="node1" presStyleIdx="3" presStyleCnt="5">
        <dgm:presLayoutVars>
          <dgm:chMax val="0"/>
          <dgm:bulletEnabled val="1"/>
        </dgm:presLayoutVars>
      </dgm:prSet>
      <dgm:spPr/>
    </dgm:pt>
    <dgm:pt modelId="{B8F8C776-3079-4C2E-B351-907E4A5838F1}" type="pres">
      <dgm:prSet presAssocID="{1E9596C8-6BF4-4E5B-970D-7A94D71DDEF3}" presName="spacer" presStyleCnt="0"/>
      <dgm:spPr/>
    </dgm:pt>
    <dgm:pt modelId="{5021F60F-ACCD-4E41-A4AB-F8BC491685A1}" type="pres">
      <dgm:prSet presAssocID="{13E9686B-EDC9-4D5A-8C3A-C4EACE80B346}" presName="parentText" presStyleLbl="node1" presStyleIdx="4" presStyleCnt="5">
        <dgm:presLayoutVars>
          <dgm:chMax val="0"/>
          <dgm:bulletEnabled val="1"/>
        </dgm:presLayoutVars>
      </dgm:prSet>
      <dgm:spPr/>
    </dgm:pt>
  </dgm:ptLst>
  <dgm:cxnLst>
    <dgm:cxn modelId="{F1110F21-9D5F-43FB-BFAA-D56D14F570F6}" srcId="{16777025-BE8E-43F8-B33E-9BA3A5B70427}" destId="{E086F709-CD0B-40A8-8795-67204CCD5200}" srcOrd="0" destOrd="0" parTransId="{5716EC4A-19BE-472B-97AB-8E4324F24BB3}" sibTransId="{576A490C-33C7-42B9-BD10-85ABBCAF29FE}"/>
    <dgm:cxn modelId="{8435DA2F-40A9-4C85-89F8-BD3957341426}" type="presOf" srcId="{13E9686B-EDC9-4D5A-8C3A-C4EACE80B346}" destId="{5021F60F-ACCD-4E41-A4AB-F8BC491685A1}" srcOrd="0" destOrd="0" presId="urn:microsoft.com/office/officeart/2005/8/layout/vList2"/>
    <dgm:cxn modelId="{F97B9034-822A-4161-B198-F5E86CC6CC33}" type="presOf" srcId="{E086F709-CD0B-40A8-8795-67204CCD5200}" destId="{2D6D251D-1F4A-43C1-BF91-E4A851C155C1}" srcOrd="0" destOrd="0" presId="urn:microsoft.com/office/officeart/2005/8/layout/vList2"/>
    <dgm:cxn modelId="{B5B09166-77F8-4F2C-8F7A-FD03CC63A3EF}" type="presOf" srcId="{16777025-BE8E-43F8-B33E-9BA3A5B70427}" destId="{2E9EAD7F-5E3F-46C6-82EF-370D483112E3}" srcOrd="0" destOrd="0" presId="urn:microsoft.com/office/officeart/2005/8/layout/vList2"/>
    <dgm:cxn modelId="{59F5D094-F44A-4C63-BB0B-6A89A839E869}" type="presOf" srcId="{470A4CD1-1F00-437B-89D5-134E36ED7D0A}" destId="{0B88E656-7AA5-49CA-A909-91EBCBA83268}" srcOrd="0" destOrd="0" presId="urn:microsoft.com/office/officeart/2005/8/layout/vList2"/>
    <dgm:cxn modelId="{8574E89A-3CE5-4CED-8273-06F08A3E884B}" srcId="{16777025-BE8E-43F8-B33E-9BA3A5B70427}" destId="{CF0F1DFD-ED4C-465A-83FC-D5223544E380}" srcOrd="2" destOrd="0" parTransId="{A01AC1E3-BF8B-44ED-8F64-E5539B9B0D57}" sibTransId="{22C36F38-CED5-47CA-BE5D-15DC9806DE82}"/>
    <dgm:cxn modelId="{EF7E4CA5-2CD5-4E46-8D9E-0BD828A99C93}" srcId="{16777025-BE8E-43F8-B33E-9BA3A5B70427}" destId="{13E9686B-EDC9-4D5A-8C3A-C4EACE80B346}" srcOrd="4" destOrd="0" parTransId="{415A1E91-7EEE-4F68-8E47-215367899CF8}" sibTransId="{C1D87634-0E93-40D2-8328-8BE5363921BF}"/>
    <dgm:cxn modelId="{29C1ACA8-DE58-44F8-BBF8-C43E837799B4}" type="presOf" srcId="{37206232-363A-4BAB-A714-8DE5A305EC86}" destId="{81910FC5-2BAB-412F-B7BF-CEEA1327FEF7}" srcOrd="0" destOrd="0" presId="urn:microsoft.com/office/officeart/2005/8/layout/vList2"/>
    <dgm:cxn modelId="{0BA9CBD0-E6C3-48D3-A83A-6BB2A0A81DC1}" type="presOf" srcId="{CF0F1DFD-ED4C-465A-83FC-D5223544E380}" destId="{6DD5C585-8BBA-4E97-B7CB-FAEB4531BEE7}" srcOrd="0" destOrd="0" presId="urn:microsoft.com/office/officeart/2005/8/layout/vList2"/>
    <dgm:cxn modelId="{FED0B5D6-CC5B-47D0-AFC3-616848D2BE2E}" srcId="{16777025-BE8E-43F8-B33E-9BA3A5B70427}" destId="{470A4CD1-1F00-437B-89D5-134E36ED7D0A}" srcOrd="3" destOrd="0" parTransId="{04FEF7D0-9877-4529-B883-312D4DE6677D}" sibTransId="{1E9596C8-6BF4-4E5B-970D-7A94D71DDEF3}"/>
    <dgm:cxn modelId="{58E6AEE3-0F4C-4862-817E-F805372FF95F}" srcId="{16777025-BE8E-43F8-B33E-9BA3A5B70427}" destId="{37206232-363A-4BAB-A714-8DE5A305EC86}" srcOrd="1" destOrd="0" parTransId="{EDADFFFF-81E3-4D47-ACB2-ECA130CB2E33}" sibTransId="{E96C3D66-1BC2-4322-B8D2-A025EBAB966B}"/>
    <dgm:cxn modelId="{0F180A25-EC2D-4BBF-84D5-DB3E7C0B989A}" type="presParOf" srcId="{2E9EAD7F-5E3F-46C6-82EF-370D483112E3}" destId="{2D6D251D-1F4A-43C1-BF91-E4A851C155C1}" srcOrd="0" destOrd="0" presId="urn:microsoft.com/office/officeart/2005/8/layout/vList2"/>
    <dgm:cxn modelId="{3D5CA6A5-EDCE-4E65-94FA-2C3608292D7B}" type="presParOf" srcId="{2E9EAD7F-5E3F-46C6-82EF-370D483112E3}" destId="{93D5417C-788C-4CB1-A9E3-1D952884B757}" srcOrd="1" destOrd="0" presId="urn:microsoft.com/office/officeart/2005/8/layout/vList2"/>
    <dgm:cxn modelId="{BDF2BAAD-F920-45BF-B1A5-67A56D9C48AF}" type="presParOf" srcId="{2E9EAD7F-5E3F-46C6-82EF-370D483112E3}" destId="{81910FC5-2BAB-412F-B7BF-CEEA1327FEF7}" srcOrd="2" destOrd="0" presId="urn:microsoft.com/office/officeart/2005/8/layout/vList2"/>
    <dgm:cxn modelId="{E5F67388-D168-441D-9200-E0D4B1DCD067}" type="presParOf" srcId="{2E9EAD7F-5E3F-46C6-82EF-370D483112E3}" destId="{C0DF9235-1584-4ED8-AF04-4D18871D1198}" srcOrd="3" destOrd="0" presId="urn:microsoft.com/office/officeart/2005/8/layout/vList2"/>
    <dgm:cxn modelId="{F4672212-F726-4573-8125-21CF138B2C73}" type="presParOf" srcId="{2E9EAD7F-5E3F-46C6-82EF-370D483112E3}" destId="{6DD5C585-8BBA-4E97-B7CB-FAEB4531BEE7}" srcOrd="4" destOrd="0" presId="urn:microsoft.com/office/officeart/2005/8/layout/vList2"/>
    <dgm:cxn modelId="{D0988530-9F06-49E5-844F-4AA5D9A05444}" type="presParOf" srcId="{2E9EAD7F-5E3F-46C6-82EF-370D483112E3}" destId="{72DB13E0-5F40-477A-A53F-C11F9A2F9A18}" srcOrd="5" destOrd="0" presId="urn:microsoft.com/office/officeart/2005/8/layout/vList2"/>
    <dgm:cxn modelId="{421B46D2-5D6A-4499-AD5C-14B7E6F1C5BC}" type="presParOf" srcId="{2E9EAD7F-5E3F-46C6-82EF-370D483112E3}" destId="{0B88E656-7AA5-49CA-A909-91EBCBA83268}" srcOrd="6" destOrd="0" presId="urn:microsoft.com/office/officeart/2005/8/layout/vList2"/>
    <dgm:cxn modelId="{1C5984EE-561D-4BEE-958D-8B8AC7E3337F}" type="presParOf" srcId="{2E9EAD7F-5E3F-46C6-82EF-370D483112E3}" destId="{B8F8C776-3079-4C2E-B351-907E4A5838F1}" srcOrd="7" destOrd="0" presId="urn:microsoft.com/office/officeart/2005/8/layout/vList2"/>
    <dgm:cxn modelId="{5E615622-80C5-4DAE-86C8-940E2B2A2C09}" type="presParOf" srcId="{2E9EAD7F-5E3F-46C6-82EF-370D483112E3}" destId="{5021F60F-ACCD-4E41-A4AB-F8BC491685A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20C0C7-3DB3-4737-BA45-7B1E5E358E38}"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2E54690E-B704-4C94-A624-04E71725A240}">
      <dgm:prSet custT="1"/>
      <dgm:spPr>
        <a:solidFill>
          <a:schemeClr val="accent1">
            <a:lumMod val="75000"/>
          </a:schemeClr>
        </a:solidFill>
      </dgm:spPr>
      <dgm:t>
        <a:bodyPr/>
        <a:lstStyle/>
        <a:p>
          <a:pPr algn="ctr"/>
          <a:r>
            <a:rPr lang="en-US" sz="3600" b="1" dirty="0"/>
            <a:t>Incorporating Indigenous Practices</a:t>
          </a:r>
          <a:endParaRPr lang="en-US" sz="3600" b="0" dirty="0"/>
        </a:p>
        <a:p>
          <a:pPr algn="ctr"/>
          <a:r>
            <a:rPr lang="en-US" sz="2000" b="0" dirty="0"/>
            <a:t>“The wise practices and looking at Indigenous ways and other ways of knowing, I think that there's areas that were not currently practicing, areas where we don't currently have placements and those are the areas that I see opportunities for us to look at what a student wants to learn and what their gifts are and their skills are, and how can we match this with </a:t>
          </a:r>
          <a:r>
            <a:rPr lang="en-CA" sz="2000" b="0" dirty="0"/>
            <a:t>what communities need.”</a:t>
          </a:r>
          <a:endParaRPr lang="en-US" sz="2000" b="0" dirty="0"/>
        </a:p>
      </dgm:t>
    </dgm:pt>
    <dgm:pt modelId="{6F479FBD-1E17-44FD-821B-ADE55E3910C9}" type="parTrans" cxnId="{E9977132-D361-4EA3-87B2-1F2FB4088719}">
      <dgm:prSet/>
      <dgm:spPr/>
      <dgm:t>
        <a:bodyPr/>
        <a:lstStyle/>
        <a:p>
          <a:endParaRPr lang="en-US"/>
        </a:p>
      </dgm:t>
    </dgm:pt>
    <dgm:pt modelId="{02981B01-7026-4A8F-8FBD-67A33918221E}" type="sibTrans" cxnId="{E9977132-D361-4EA3-87B2-1F2FB4088719}">
      <dgm:prSet/>
      <dgm:spPr/>
      <dgm:t>
        <a:bodyPr/>
        <a:lstStyle/>
        <a:p>
          <a:endParaRPr lang="en-US"/>
        </a:p>
      </dgm:t>
    </dgm:pt>
    <dgm:pt modelId="{0CBDF2DA-6D40-4A8E-9B53-AF26E36E4121}">
      <dgm:prSet custT="1"/>
      <dgm:spPr>
        <a:solidFill>
          <a:schemeClr val="accent4">
            <a:lumMod val="75000"/>
          </a:schemeClr>
        </a:solidFill>
      </dgm:spPr>
      <dgm:t>
        <a:bodyPr/>
        <a:lstStyle/>
        <a:p>
          <a:pPr algn="ctr"/>
          <a:r>
            <a:rPr lang="en-US" sz="3600" b="1" dirty="0"/>
            <a:t>Redefining Clinical Practice</a:t>
          </a:r>
        </a:p>
        <a:p>
          <a:pPr algn="ctr"/>
          <a:r>
            <a:rPr lang="en-US" sz="2000" dirty="0"/>
            <a:t> “We've also looked at being really creative, flexible and open minded about definitions of certain terms, such as like “clinical practice,” when we know […] that's a very westernized notion, and that it might not be an appropriate one to apply in all contexts. And so, I think our main innovation around that has been trying to work with students who find our traditional way of doing things problematic. I think we would like to be able to do more in this way and to expand these notions and maybe sort of generalize this approach more.”</a:t>
          </a:r>
        </a:p>
      </dgm:t>
    </dgm:pt>
    <dgm:pt modelId="{378CFB47-4178-4A4E-A0DD-3DF16F04667F}" type="parTrans" cxnId="{1EC51A92-1D84-4893-9837-2F4FC6C518D3}">
      <dgm:prSet/>
      <dgm:spPr/>
      <dgm:t>
        <a:bodyPr/>
        <a:lstStyle/>
        <a:p>
          <a:endParaRPr lang="en-US"/>
        </a:p>
      </dgm:t>
    </dgm:pt>
    <dgm:pt modelId="{CA1401F7-FEF6-4562-8D49-B49962665EEB}" type="sibTrans" cxnId="{1EC51A92-1D84-4893-9837-2F4FC6C518D3}">
      <dgm:prSet/>
      <dgm:spPr/>
      <dgm:t>
        <a:bodyPr/>
        <a:lstStyle/>
        <a:p>
          <a:endParaRPr lang="en-US"/>
        </a:p>
      </dgm:t>
    </dgm:pt>
    <dgm:pt modelId="{1FB8E7B5-BA4A-4490-B730-00CCD9EF78A3}" type="pres">
      <dgm:prSet presAssocID="{5F20C0C7-3DB3-4737-BA45-7B1E5E358E38}" presName="diagram" presStyleCnt="0">
        <dgm:presLayoutVars>
          <dgm:dir/>
          <dgm:resizeHandles val="exact"/>
        </dgm:presLayoutVars>
      </dgm:prSet>
      <dgm:spPr/>
    </dgm:pt>
    <dgm:pt modelId="{27874D64-065A-4377-A73F-D889F6B917DB}" type="pres">
      <dgm:prSet presAssocID="{2E54690E-B704-4C94-A624-04E71725A240}" presName="node" presStyleLbl="node1" presStyleIdx="0" presStyleCnt="2" custScaleY="145112" custLinFactNeighborX="-22">
        <dgm:presLayoutVars>
          <dgm:bulletEnabled val="1"/>
        </dgm:presLayoutVars>
      </dgm:prSet>
      <dgm:spPr/>
    </dgm:pt>
    <dgm:pt modelId="{10BDC2F6-45EC-4E7D-8341-E6B056E469FF}" type="pres">
      <dgm:prSet presAssocID="{02981B01-7026-4A8F-8FBD-67A33918221E}" presName="sibTrans" presStyleCnt="0"/>
      <dgm:spPr/>
    </dgm:pt>
    <dgm:pt modelId="{B2852F41-7FE5-43EB-A5E1-96C6C3C1963B}" type="pres">
      <dgm:prSet presAssocID="{0CBDF2DA-6D40-4A8E-9B53-AF26E36E4121}" presName="node" presStyleLbl="node1" presStyleIdx="1" presStyleCnt="2" custScaleY="145112">
        <dgm:presLayoutVars>
          <dgm:bulletEnabled val="1"/>
        </dgm:presLayoutVars>
      </dgm:prSet>
      <dgm:spPr/>
    </dgm:pt>
  </dgm:ptLst>
  <dgm:cxnLst>
    <dgm:cxn modelId="{E9977132-D361-4EA3-87B2-1F2FB4088719}" srcId="{5F20C0C7-3DB3-4737-BA45-7B1E5E358E38}" destId="{2E54690E-B704-4C94-A624-04E71725A240}" srcOrd="0" destOrd="0" parTransId="{6F479FBD-1E17-44FD-821B-ADE55E3910C9}" sibTransId="{02981B01-7026-4A8F-8FBD-67A33918221E}"/>
    <dgm:cxn modelId="{29DAC665-726F-4A7F-9A15-10F922479FDE}" type="presOf" srcId="{0CBDF2DA-6D40-4A8E-9B53-AF26E36E4121}" destId="{B2852F41-7FE5-43EB-A5E1-96C6C3C1963B}" srcOrd="0" destOrd="0" presId="urn:microsoft.com/office/officeart/2005/8/layout/default"/>
    <dgm:cxn modelId="{1EC51A92-1D84-4893-9837-2F4FC6C518D3}" srcId="{5F20C0C7-3DB3-4737-BA45-7B1E5E358E38}" destId="{0CBDF2DA-6D40-4A8E-9B53-AF26E36E4121}" srcOrd="1" destOrd="0" parTransId="{378CFB47-4178-4A4E-A0DD-3DF16F04667F}" sibTransId="{CA1401F7-FEF6-4562-8D49-B49962665EEB}"/>
    <dgm:cxn modelId="{3B13A9B2-07FC-4B88-BF87-DE0A54BD072B}" type="presOf" srcId="{5F20C0C7-3DB3-4737-BA45-7B1E5E358E38}" destId="{1FB8E7B5-BA4A-4490-B730-00CCD9EF78A3}" srcOrd="0" destOrd="0" presId="urn:microsoft.com/office/officeart/2005/8/layout/default"/>
    <dgm:cxn modelId="{7F3BD7B7-274A-4E28-9116-DF5F70510652}" type="presOf" srcId="{2E54690E-B704-4C94-A624-04E71725A240}" destId="{27874D64-065A-4377-A73F-D889F6B917DB}" srcOrd="0" destOrd="0" presId="urn:microsoft.com/office/officeart/2005/8/layout/default"/>
    <dgm:cxn modelId="{3EA38E7D-4400-4850-8F83-78F37734FA5F}" type="presParOf" srcId="{1FB8E7B5-BA4A-4490-B730-00CCD9EF78A3}" destId="{27874D64-065A-4377-A73F-D889F6B917DB}" srcOrd="0" destOrd="0" presId="urn:microsoft.com/office/officeart/2005/8/layout/default"/>
    <dgm:cxn modelId="{CC4C8508-263D-44FC-A326-0FF780565858}" type="presParOf" srcId="{1FB8E7B5-BA4A-4490-B730-00CCD9EF78A3}" destId="{10BDC2F6-45EC-4E7D-8341-E6B056E469FF}" srcOrd="1" destOrd="0" presId="urn:microsoft.com/office/officeart/2005/8/layout/default"/>
    <dgm:cxn modelId="{F0BA0D1C-C3C7-432D-B8AC-BC9BFAB62CD2}" type="presParOf" srcId="{1FB8E7B5-BA4A-4490-B730-00CCD9EF78A3}" destId="{B2852F41-7FE5-43EB-A5E1-96C6C3C1963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20C0C7-3DB3-4737-BA45-7B1E5E358E38}"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2E54690E-B704-4C94-A624-04E71725A240}">
      <dgm:prSet custT="1"/>
      <dgm:spPr>
        <a:solidFill>
          <a:schemeClr val="accent5"/>
        </a:solidFill>
      </dgm:spPr>
      <dgm:t>
        <a:bodyPr/>
        <a:lstStyle/>
        <a:p>
          <a:pPr algn="ctr"/>
          <a:r>
            <a:rPr lang="en-US" sz="3600" b="1" dirty="0"/>
            <a:t>Effects on Field Education</a:t>
          </a:r>
        </a:p>
        <a:p>
          <a:pPr algn="ctr"/>
          <a:r>
            <a:rPr lang="en-US" sz="1800" b="0" dirty="0"/>
            <a:t>“So, there's been a lot of missed time. And you know, students will read policy manuals only so much and the challenges is, you know, even if you were, if there was no COVID you would still attend to the policy and practice manuals, and especially I could see how [inaudible] agencies. But you would be having discussions. You have a connection with somebody and now they’re doing it at home. There’s pieces missing. You’ve read it, but where does it go? How do you integrate that? That's why I always my fear.”</a:t>
          </a:r>
          <a:endParaRPr lang="en-US" sz="1400" b="0" dirty="0"/>
        </a:p>
      </dgm:t>
    </dgm:pt>
    <dgm:pt modelId="{6F479FBD-1E17-44FD-821B-ADE55E3910C9}" type="parTrans" cxnId="{E9977132-D361-4EA3-87B2-1F2FB4088719}">
      <dgm:prSet/>
      <dgm:spPr/>
      <dgm:t>
        <a:bodyPr/>
        <a:lstStyle/>
        <a:p>
          <a:endParaRPr lang="en-US"/>
        </a:p>
      </dgm:t>
    </dgm:pt>
    <dgm:pt modelId="{02981B01-7026-4A8F-8FBD-67A33918221E}" type="sibTrans" cxnId="{E9977132-D361-4EA3-87B2-1F2FB4088719}">
      <dgm:prSet/>
      <dgm:spPr/>
      <dgm:t>
        <a:bodyPr/>
        <a:lstStyle/>
        <a:p>
          <a:endParaRPr lang="en-US"/>
        </a:p>
      </dgm:t>
    </dgm:pt>
    <dgm:pt modelId="{0CBDF2DA-6D40-4A8E-9B53-AF26E36E4121}">
      <dgm:prSet custT="1"/>
      <dgm:spPr>
        <a:solidFill>
          <a:schemeClr val="accent6">
            <a:lumMod val="50000"/>
          </a:schemeClr>
        </a:solidFill>
      </dgm:spPr>
      <dgm:t>
        <a:bodyPr/>
        <a:lstStyle/>
        <a:p>
          <a:pPr algn="ctr"/>
          <a:r>
            <a:rPr lang="en-US" sz="3600" b="1" dirty="0"/>
            <a:t>Opportunities Provided</a:t>
          </a:r>
        </a:p>
        <a:p>
          <a:pPr algn="ctr"/>
          <a:r>
            <a:rPr lang="en-US" sz="1800" dirty="0"/>
            <a:t>“I think the current context is a challenging one. I think it was challenging before COVID. I think it's been made even more challenging since COVID. I think as a social worker now working remotely. That can be a challenge. But I also think it presents a new opportunity to kind of rethink why we're doing things. I think in moving in online spaces and supporting virtual practicums, it's an opportunity to think about what are the online skills that students also need to develop.”</a:t>
          </a:r>
          <a:endParaRPr lang="en-CA" sz="1800" dirty="0"/>
        </a:p>
        <a:p>
          <a:pPr algn="ctr"/>
          <a:endParaRPr lang="en-US" sz="1400" dirty="0"/>
        </a:p>
      </dgm:t>
    </dgm:pt>
    <dgm:pt modelId="{CA1401F7-FEF6-4562-8D49-B49962665EEB}" type="sibTrans" cxnId="{1EC51A92-1D84-4893-9837-2F4FC6C518D3}">
      <dgm:prSet/>
      <dgm:spPr/>
      <dgm:t>
        <a:bodyPr/>
        <a:lstStyle/>
        <a:p>
          <a:endParaRPr lang="en-US"/>
        </a:p>
      </dgm:t>
    </dgm:pt>
    <dgm:pt modelId="{378CFB47-4178-4A4E-A0DD-3DF16F04667F}" type="parTrans" cxnId="{1EC51A92-1D84-4893-9837-2F4FC6C518D3}">
      <dgm:prSet/>
      <dgm:spPr/>
      <dgm:t>
        <a:bodyPr/>
        <a:lstStyle/>
        <a:p>
          <a:endParaRPr lang="en-US"/>
        </a:p>
      </dgm:t>
    </dgm:pt>
    <dgm:pt modelId="{D1C93261-7D28-4807-96BA-F3EDFEA366CB}" type="pres">
      <dgm:prSet presAssocID="{5F20C0C7-3DB3-4737-BA45-7B1E5E358E38}" presName="linear" presStyleCnt="0">
        <dgm:presLayoutVars>
          <dgm:animLvl val="lvl"/>
          <dgm:resizeHandles val="exact"/>
        </dgm:presLayoutVars>
      </dgm:prSet>
      <dgm:spPr/>
    </dgm:pt>
    <dgm:pt modelId="{897D7974-11BD-486E-B794-181E90B2E01D}" type="pres">
      <dgm:prSet presAssocID="{2E54690E-B704-4C94-A624-04E71725A240}" presName="parentText" presStyleLbl="node1" presStyleIdx="0" presStyleCnt="2">
        <dgm:presLayoutVars>
          <dgm:chMax val="0"/>
          <dgm:bulletEnabled val="1"/>
        </dgm:presLayoutVars>
      </dgm:prSet>
      <dgm:spPr/>
    </dgm:pt>
    <dgm:pt modelId="{5B08D19A-834D-4109-84D4-4BA38C457164}" type="pres">
      <dgm:prSet presAssocID="{02981B01-7026-4A8F-8FBD-67A33918221E}" presName="spacer" presStyleCnt="0"/>
      <dgm:spPr/>
    </dgm:pt>
    <dgm:pt modelId="{7CA58614-6671-4FBE-87C2-772DFFCD0A28}" type="pres">
      <dgm:prSet presAssocID="{0CBDF2DA-6D40-4A8E-9B53-AF26E36E4121}" presName="parentText" presStyleLbl="node1" presStyleIdx="1" presStyleCnt="2">
        <dgm:presLayoutVars>
          <dgm:chMax val="0"/>
          <dgm:bulletEnabled val="1"/>
        </dgm:presLayoutVars>
      </dgm:prSet>
      <dgm:spPr/>
    </dgm:pt>
  </dgm:ptLst>
  <dgm:cxnLst>
    <dgm:cxn modelId="{63FE3306-212F-45ED-8370-E91E458237CF}" type="presOf" srcId="{5F20C0C7-3DB3-4737-BA45-7B1E5E358E38}" destId="{D1C93261-7D28-4807-96BA-F3EDFEA366CB}" srcOrd="0" destOrd="0" presId="urn:microsoft.com/office/officeart/2005/8/layout/vList2"/>
    <dgm:cxn modelId="{93B93A18-DF65-4659-B6B2-DDA613BFD255}" type="presOf" srcId="{0CBDF2DA-6D40-4A8E-9B53-AF26E36E4121}" destId="{7CA58614-6671-4FBE-87C2-772DFFCD0A28}" srcOrd="0" destOrd="0" presId="urn:microsoft.com/office/officeart/2005/8/layout/vList2"/>
    <dgm:cxn modelId="{E9977132-D361-4EA3-87B2-1F2FB4088719}" srcId="{5F20C0C7-3DB3-4737-BA45-7B1E5E358E38}" destId="{2E54690E-B704-4C94-A624-04E71725A240}" srcOrd="0" destOrd="0" parTransId="{6F479FBD-1E17-44FD-821B-ADE55E3910C9}" sibTransId="{02981B01-7026-4A8F-8FBD-67A33918221E}"/>
    <dgm:cxn modelId="{1EC51A92-1D84-4893-9837-2F4FC6C518D3}" srcId="{5F20C0C7-3DB3-4737-BA45-7B1E5E358E38}" destId="{0CBDF2DA-6D40-4A8E-9B53-AF26E36E4121}" srcOrd="1" destOrd="0" parTransId="{378CFB47-4178-4A4E-A0DD-3DF16F04667F}" sibTransId="{CA1401F7-FEF6-4562-8D49-B49962665EEB}"/>
    <dgm:cxn modelId="{433ACCFD-513A-47B1-86B4-169816087EC4}" type="presOf" srcId="{2E54690E-B704-4C94-A624-04E71725A240}" destId="{897D7974-11BD-486E-B794-181E90B2E01D}" srcOrd="0" destOrd="0" presId="urn:microsoft.com/office/officeart/2005/8/layout/vList2"/>
    <dgm:cxn modelId="{402252D1-C666-489B-9F56-040B58683243}" type="presParOf" srcId="{D1C93261-7D28-4807-96BA-F3EDFEA366CB}" destId="{897D7974-11BD-486E-B794-181E90B2E01D}" srcOrd="0" destOrd="0" presId="urn:microsoft.com/office/officeart/2005/8/layout/vList2"/>
    <dgm:cxn modelId="{E9A03BF7-672C-4248-9C09-FE5C8E3CFA28}" type="presParOf" srcId="{D1C93261-7D28-4807-96BA-F3EDFEA366CB}" destId="{5B08D19A-834D-4109-84D4-4BA38C457164}" srcOrd="1" destOrd="0" presId="urn:microsoft.com/office/officeart/2005/8/layout/vList2"/>
    <dgm:cxn modelId="{3A8E0E38-AA76-4776-A56C-AD63FCA716A9}" type="presParOf" srcId="{D1C93261-7D28-4807-96BA-F3EDFEA366CB}" destId="{7CA58614-6671-4FBE-87C2-772DFFCD0A2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251D-1F4A-43C1-BF91-E4A851C155C1}">
      <dsp:nvSpPr>
        <dsp:cNvPr id="0" name=""/>
        <dsp:cNvSpPr/>
      </dsp:nvSpPr>
      <dsp:spPr>
        <a:xfrm>
          <a:off x="0" y="1969833"/>
          <a:ext cx="7012370" cy="8424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t>Creativity</a:t>
          </a:r>
          <a:r>
            <a:rPr lang="en-US" sz="3600" kern="1200" dirty="0"/>
            <a:t> </a:t>
          </a:r>
        </a:p>
      </dsp:txBody>
      <dsp:txXfrm>
        <a:off x="41123" y="2010956"/>
        <a:ext cx="6930124" cy="760154"/>
      </dsp:txXfrm>
    </dsp:sp>
    <dsp:sp modelId="{81910FC5-2BAB-412F-B7BF-CEEA1327FEF7}">
      <dsp:nvSpPr>
        <dsp:cNvPr id="0" name=""/>
        <dsp:cNvSpPr/>
      </dsp:nvSpPr>
      <dsp:spPr>
        <a:xfrm>
          <a:off x="0" y="987285"/>
          <a:ext cx="7012370" cy="842400"/>
        </a:xfrm>
        <a:prstGeom prst="round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Flexibility</a:t>
          </a:r>
        </a:p>
      </dsp:txBody>
      <dsp:txXfrm>
        <a:off x="41123" y="1028408"/>
        <a:ext cx="6930124" cy="760154"/>
      </dsp:txXfrm>
    </dsp:sp>
    <dsp:sp modelId="{6DD5C585-8BBA-4E97-B7CB-FAEB4531BEE7}">
      <dsp:nvSpPr>
        <dsp:cNvPr id="0" name=""/>
        <dsp:cNvSpPr/>
      </dsp:nvSpPr>
      <dsp:spPr>
        <a:xfrm>
          <a:off x="0" y="0"/>
          <a:ext cx="7012370" cy="842400"/>
        </a:xfrm>
        <a:prstGeom prst="round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Technology </a:t>
          </a:r>
        </a:p>
      </dsp:txBody>
      <dsp:txXfrm>
        <a:off x="41123" y="41123"/>
        <a:ext cx="6930124" cy="760154"/>
      </dsp:txXfrm>
    </dsp:sp>
    <dsp:sp modelId="{0B88E656-7AA5-49CA-A909-91EBCBA83268}">
      <dsp:nvSpPr>
        <dsp:cNvPr id="0" name=""/>
        <dsp:cNvSpPr/>
      </dsp:nvSpPr>
      <dsp:spPr>
        <a:xfrm>
          <a:off x="0" y="2879445"/>
          <a:ext cx="7012370" cy="842400"/>
        </a:xfrm>
        <a:prstGeom prst="round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Macro-level Placements   </a:t>
          </a:r>
        </a:p>
      </dsp:txBody>
      <dsp:txXfrm>
        <a:off x="41123" y="2920568"/>
        <a:ext cx="6930124" cy="760154"/>
      </dsp:txXfrm>
    </dsp:sp>
    <dsp:sp modelId="{5021F60F-ACCD-4E41-A4AB-F8BC491685A1}">
      <dsp:nvSpPr>
        <dsp:cNvPr id="0" name=""/>
        <dsp:cNvSpPr/>
      </dsp:nvSpPr>
      <dsp:spPr>
        <a:xfrm>
          <a:off x="0" y="3825525"/>
          <a:ext cx="7012370" cy="842400"/>
        </a:xfrm>
        <a:prstGeom prst="roundRect">
          <a:avLst/>
        </a:prstGeom>
        <a:solidFill>
          <a:schemeClr val="accent4">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Risk-Taking </a:t>
          </a:r>
        </a:p>
      </dsp:txBody>
      <dsp:txXfrm>
        <a:off x="41123" y="3866648"/>
        <a:ext cx="6930124" cy="760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74D64-065A-4377-A73F-D889F6B917DB}">
      <dsp:nvSpPr>
        <dsp:cNvPr id="0" name=""/>
        <dsp:cNvSpPr/>
      </dsp:nvSpPr>
      <dsp:spPr>
        <a:xfrm>
          <a:off x="191" y="263796"/>
          <a:ext cx="5251074" cy="3150644"/>
        </a:xfrm>
        <a:prstGeom prst="rect">
          <a:avLst/>
        </a:prstGeom>
        <a:solidFill>
          <a:schemeClr val="accent3">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Incorporating Technology</a:t>
          </a:r>
          <a:endParaRPr lang="en-US" sz="4000" b="0" kern="1200" dirty="0"/>
        </a:p>
        <a:p>
          <a:pPr marL="0" lvl="0" indent="0" algn="ctr" defTabSz="1778000">
            <a:lnSpc>
              <a:spcPct val="90000"/>
            </a:lnSpc>
            <a:spcBef>
              <a:spcPct val="0"/>
            </a:spcBef>
            <a:spcAft>
              <a:spcPct val="35000"/>
            </a:spcAft>
            <a:buNone/>
          </a:pPr>
          <a:r>
            <a:rPr lang="en-US" sz="2000" b="0" kern="1200" dirty="0"/>
            <a:t>“Right now, we've actually seen things like Zoom [and] Microsoft Teams to be able to be the way that we connect right so? The students are really eager, and they're interested in that, and that's what we're here for is to help them achieve their learning goals.”</a:t>
          </a:r>
          <a:endParaRPr lang="en-US" sz="1400" b="0" kern="1200" dirty="0"/>
        </a:p>
      </dsp:txBody>
      <dsp:txXfrm>
        <a:off x="191" y="263796"/>
        <a:ext cx="5251074" cy="3150644"/>
      </dsp:txXfrm>
    </dsp:sp>
    <dsp:sp modelId="{B2852F41-7FE5-43EB-A5E1-96C6C3C1963B}">
      <dsp:nvSpPr>
        <dsp:cNvPr id="0" name=""/>
        <dsp:cNvSpPr/>
      </dsp:nvSpPr>
      <dsp:spPr>
        <a:xfrm>
          <a:off x="5777528" y="263796"/>
          <a:ext cx="5251074" cy="3150644"/>
        </a:xfrm>
        <a:prstGeom prst="rect">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ts val="0"/>
            </a:spcAft>
            <a:buNone/>
          </a:pPr>
          <a:r>
            <a:rPr lang="en-US" sz="4000" b="1" kern="1200" dirty="0"/>
            <a:t>Increased </a:t>
          </a:r>
        </a:p>
        <a:p>
          <a:pPr marL="0" lvl="0" indent="0" algn="ctr" defTabSz="1778000">
            <a:lnSpc>
              <a:spcPct val="90000"/>
            </a:lnSpc>
            <a:spcBef>
              <a:spcPct val="0"/>
            </a:spcBef>
            <a:spcAft>
              <a:spcPct val="35000"/>
            </a:spcAft>
            <a:buNone/>
          </a:pPr>
          <a:r>
            <a:rPr lang="en-US" sz="4000" b="1" kern="1200" dirty="0"/>
            <a:t>Flexibility</a:t>
          </a:r>
        </a:p>
        <a:p>
          <a:pPr marL="0" lvl="0" indent="0" algn="ctr" defTabSz="1778000">
            <a:lnSpc>
              <a:spcPct val="90000"/>
            </a:lnSpc>
            <a:spcBef>
              <a:spcPct val="0"/>
            </a:spcBef>
            <a:spcAft>
              <a:spcPct val="35000"/>
            </a:spcAft>
            <a:buNone/>
          </a:pPr>
          <a:r>
            <a:rPr lang="en-US" sz="1400" kern="1200" dirty="0"/>
            <a:t>  </a:t>
          </a:r>
          <a:r>
            <a:rPr lang="en-US" sz="2000" kern="1200" dirty="0"/>
            <a:t>“There may be [some] possibilities only available over summer months or even certain times of the year, but it's very intense, so maybe some flexibility for some students to do that too. If the placement wants to have it.”</a:t>
          </a:r>
          <a:endParaRPr lang="en-CA" sz="2000" kern="1200" dirty="0"/>
        </a:p>
        <a:p>
          <a:pPr marL="0" lvl="0" indent="0" algn="ctr" defTabSz="1778000">
            <a:lnSpc>
              <a:spcPct val="90000"/>
            </a:lnSpc>
            <a:spcBef>
              <a:spcPct val="0"/>
            </a:spcBef>
            <a:spcAft>
              <a:spcPct val="35000"/>
            </a:spcAft>
            <a:buNone/>
          </a:pPr>
          <a:endParaRPr lang="en-US" sz="1400" kern="1200" dirty="0"/>
        </a:p>
      </dsp:txBody>
      <dsp:txXfrm>
        <a:off x="5777528" y="263796"/>
        <a:ext cx="5251074" cy="3150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2D55A-60FF-4E73-809E-CF25D126A196}">
      <dsp:nvSpPr>
        <dsp:cNvPr id="0" name=""/>
        <dsp:cNvSpPr/>
      </dsp:nvSpPr>
      <dsp:spPr>
        <a:xfrm>
          <a:off x="7163182" y="121558"/>
          <a:ext cx="2827501" cy="1696501"/>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Collaboration with Community  </a:t>
          </a:r>
        </a:p>
      </dsp:txBody>
      <dsp:txXfrm>
        <a:off x="7163182" y="121558"/>
        <a:ext cx="2827501" cy="1696501"/>
      </dsp:txXfrm>
    </dsp:sp>
    <dsp:sp modelId="{01A282C7-CB76-4B5D-9A53-E15C9CAD1E19}">
      <dsp:nvSpPr>
        <dsp:cNvPr id="0" name=""/>
        <dsp:cNvSpPr/>
      </dsp:nvSpPr>
      <dsp:spPr>
        <a:xfrm>
          <a:off x="1033158" y="121558"/>
          <a:ext cx="2827501" cy="1696501"/>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Non-Traditional Placement Options</a:t>
          </a:r>
        </a:p>
      </dsp:txBody>
      <dsp:txXfrm>
        <a:off x="1033158" y="121558"/>
        <a:ext cx="2827501" cy="1696501"/>
      </dsp:txXfrm>
    </dsp:sp>
    <dsp:sp modelId="{04F98C44-6ED9-4037-B2BA-6D9DFC5ED3E5}">
      <dsp:nvSpPr>
        <dsp:cNvPr id="0" name=""/>
        <dsp:cNvSpPr/>
      </dsp:nvSpPr>
      <dsp:spPr>
        <a:xfrm>
          <a:off x="4098707" y="108292"/>
          <a:ext cx="2827501" cy="1696501"/>
        </a:xfrm>
        <a:prstGeom prst="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Atypical Supervision Strategies </a:t>
          </a:r>
        </a:p>
      </dsp:txBody>
      <dsp:txXfrm>
        <a:off x="4098707" y="108292"/>
        <a:ext cx="2827501" cy="1696501"/>
      </dsp:txXfrm>
    </dsp:sp>
    <dsp:sp modelId="{75B43CC0-8A8B-4C2C-9A1E-8EE834FA715D}">
      <dsp:nvSpPr>
        <dsp:cNvPr id="0" name=""/>
        <dsp:cNvSpPr/>
      </dsp:nvSpPr>
      <dsp:spPr>
        <a:xfrm>
          <a:off x="2546098" y="1980494"/>
          <a:ext cx="2827501" cy="1696501"/>
        </a:xfrm>
        <a:prstGeom prst="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Open-Mindedness</a:t>
          </a:r>
        </a:p>
      </dsp:txBody>
      <dsp:txXfrm>
        <a:off x="2546098" y="1980494"/>
        <a:ext cx="2827501" cy="1696501"/>
      </dsp:txXfrm>
    </dsp:sp>
    <dsp:sp modelId="{AB18905C-19BE-4335-A7A4-FEA205F836CC}">
      <dsp:nvSpPr>
        <dsp:cNvPr id="0" name=""/>
        <dsp:cNvSpPr/>
      </dsp:nvSpPr>
      <dsp:spPr>
        <a:xfrm>
          <a:off x="5656350" y="1980494"/>
          <a:ext cx="2827501" cy="1696501"/>
        </a:xfrm>
        <a:prstGeom prst="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Group Processing Strategies  </a:t>
          </a:r>
        </a:p>
      </dsp:txBody>
      <dsp:txXfrm>
        <a:off x="5656350" y="1980494"/>
        <a:ext cx="2827501" cy="1696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D7974-11BD-486E-B794-181E90B2E01D}">
      <dsp:nvSpPr>
        <dsp:cNvPr id="0" name=""/>
        <dsp:cNvSpPr/>
      </dsp:nvSpPr>
      <dsp:spPr>
        <a:xfrm>
          <a:off x="0" y="365223"/>
          <a:ext cx="7330208" cy="2647856"/>
        </a:xfrm>
        <a:prstGeom prst="roundRect">
          <a:avLst/>
        </a:prstGeom>
        <a:solidFill>
          <a:schemeClr val="accent1">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Non-Traditional Placement Options </a:t>
          </a:r>
        </a:p>
        <a:p>
          <a:pPr marL="0" lvl="0" indent="0" algn="ctr" defTabSz="1422400">
            <a:lnSpc>
              <a:spcPct val="90000"/>
            </a:lnSpc>
            <a:spcBef>
              <a:spcPct val="0"/>
            </a:spcBef>
            <a:spcAft>
              <a:spcPct val="35000"/>
            </a:spcAft>
            <a:buNone/>
          </a:pPr>
          <a:r>
            <a:rPr lang="en-US" sz="2000" b="0" kern="1200" dirty="0"/>
            <a:t>“I think in terms of thinking outside the box or being creative and innovative in our field practicums there are opportunities to do more work with those agencies - in non-traditional social work agencies - where maybe they don't have on the ground social work supervision, but they are amazing opportunities for our students.”</a:t>
          </a:r>
        </a:p>
      </dsp:txBody>
      <dsp:txXfrm>
        <a:off x="129258" y="494481"/>
        <a:ext cx="7071692" cy="2389340"/>
      </dsp:txXfrm>
    </dsp:sp>
    <dsp:sp modelId="{7CA58614-6671-4FBE-87C2-772DFFCD0A28}">
      <dsp:nvSpPr>
        <dsp:cNvPr id="0" name=""/>
        <dsp:cNvSpPr/>
      </dsp:nvSpPr>
      <dsp:spPr>
        <a:xfrm>
          <a:off x="0" y="3025060"/>
          <a:ext cx="7330208" cy="2647856"/>
        </a:xfrm>
        <a:prstGeom prst="roundRect">
          <a:avLst/>
        </a:prstGeom>
        <a:solidFill>
          <a:schemeClr val="accent1">
            <a:lumMod val="60000"/>
            <a:lumOff val="40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Supervision Strategies</a:t>
          </a:r>
        </a:p>
        <a:p>
          <a:pPr marL="0" lvl="0" indent="0" algn="ctr" defTabSz="1422400">
            <a:lnSpc>
              <a:spcPct val="90000"/>
            </a:lnSpc>
            <a:spcBef>
              <a:spcPct val="0"/>
            </a:spcBef>
            <a:spcAft>
              <a:spcPct val="35000"/>
            </a:spcAft>
            <a:buNone/>
          </a:pPr>
          <a:r>
            <a:rPr lang="en-US" sz="2000" kern="1200" dirty="0"/>
            <a:t> “We need to also expand our understandings of supervision and, what supervision looks like to </a:t>
          </a:r>
          <a:r>
            <a:rPr lang="en-CA" sz="2000" kern="1200" dirty="0"/>
            <a:t>include online e-supervision, group supervision.”</a:t>
          </a:r>
          <a:endParaRPr lang="en-US" sz="2000" kern="1200" dirty="0"/>
        </a:p>
      </dsp:txBody>
      <dsp:txXfrm>
        <a:off x="129258" y="3154318"/>
        <a:ext cx="7071692" cy="23893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251D-1F4A-43C1-BF91-E4A851C155C1}">
      <dsp:nvSpPr>
        <dsp:cNvPr id="0" name=""/>
        <dsp:cNvSpPr/>
      </dsp:nvSpPr>
      <dsp:spPr>
        <a:xfrm>
          <a:off x="0" y="41205"/>
          <a:ext cx="7012370" cy="8424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Incorporating Indigenous Practices  </a:t>
          </a:r>
        </a:p>
      </dsp:txBody>
      <dsp:txXfrm>
        <a:off x="41123" y="82328"/>
        <a:ext cx="6930124" cy="760154"/>
      </dsp:txXfrm>
    </dsp:sp>
    <dsp:sp modelId="{81910FC5-2BAB-412F-B7BF-CEEA1327FEF7}">
      <dsp:nvSpPr>
        <dsp:cNvPr id="0" name=""/>
        <dsp:cNvSpPr/>
      </dsp:nvSpPr>
      <dsp:spPr>
        <a:xfrm>
          <a:off x="0" y="1969833"/>
          <a:ext cx="7012370" cy="842400"/>
        </a:xfrm>
        <a:prstGeom prst="round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Engaging Elders</a:t>
          </a:r>
        </a:p>
      </dsp:txBody>
      <dsp:txXfrm>
        <a:off x="41123" y="2010956"/>
        <a:ext cx="6930124" cy="760154"/>
      </dsp:txXfrm>
    </dsp:sp>
    <dsp:sp modelId="{6DD5C585-8BBA-4E97-B7CB-FAEB4531BEE7}">
      <dsp:nvSpPr>
        <dsp:cNvPr id="0" name=""/>
        <dsp:cNvSpPr/>
      </dsp:nvSpPr>
      <dsp:spPr>
        <a:xfrm>
          <a:off x="0" y="1038604"/>
          <a:ext cx="7012370" cy="842400"/>
        </a:xfrm>
        <a:prstGeom prst="round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Redefining Social Work Practice  </a:t>
          </a:r>
        </a:p>
      </dsp:txBody>
      <dsp:txXfrm>
        <a:off x="41123" y="1079727"/>
        <a:ext cx="6930124" cy="760154"/>
      </dsp:txXfrm>
    </dsp:sp>
    <dsp:sp modelId="{0B88E656-7AA5-49CA-A909-91EBCBA83268}">
      <dsp:nvSpPr>
        <dsp:cNvPr id="0" name=""/>
        <dsp:cNvSpPr/>
      </dsp:nvSpPr>
      <dsp:spPr>
        <a:xfrm>
          <a:off x="0" y="2879445"/>
          <a:ext cx="7012370" cy="842400"/>
        </a:xfrm>
        <a:prstGeom prst="round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Restructuring Learning Agreements </a:t>
          </a:r>
        </a:p>
      </dsp:txBody>
      <dsp:txXfrm>
        <a:off x="41123" y="2920568"/>
        <a:ext cx="6930124" cy="760154"/>
      </dsp:txXfrm>
    </dsp:sp>
    <dsp:sp modelId="{5021F60F-ACCD-4E41-A4AB-F8BC491685A1}">
      <dsp:nvSpPr>
        <dsp:cNvPr id="0" name=""/>
        <dsp:cNvSpPr/>
      </dsp:nvSpPr>
      <dsp:spPr>
        <a:xfrm>
          <a:off x="0" y="3825525"/>
          <a:ext cx="7012370" cy="842400"/>
        </a:xfrm>
        <a:prstGeom prst="roundRect">
          <a:avLst/>
        </a:prstGeom>
        <a:solidFill>
          <a:schemeClr val="accent4">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Perspective-Taking  </a:t>
          </a:r>
        </a:p>
      </dsp:txBody>
      <dsp:txXfrm>
        <a:off x="41123" y="3866648"/>
        <a:ext cx="6930124" cy="760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74D64-065A-4377-A73F-D889F6B917DB}">
      <dsp:nvSpPr>
        <dsp:cNvPr id="0" name=""/>
        <dsp:cNvSpPr/>
      </dsp:nvSpPr>
      <dsp:spPr>
        <a:xfrm>
          <a:off x="191" y="125266"/>
          <a:ext cx="5251074" cy="4571963"/>
        </a:xfrm>
        <a:prstGeom prst="rect">
          <a:avLst/>
        </a:prstGeom>
        <a:solidFill>
          <a:schemeClr val="accent1">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Incorporating Indigenous Practices</a:t>
          </a:r>
          <a:endParaRPr lang="en-US" sz="3600" b="0" kern="1200" dirty="0"/>
        </a:p>
        <a:p>
          <a:pPr marL="0" lvl="0" indent="0" algn="ctr" defTabSz="1600200">
            <a:lnSpc>
              <a:spcPct val="90000"/>
            </a:lnSpc>
            <a:spcBef>
              <a:spcPct val="0"/>
            </a:spcBef>
            <a:spcAft>
              <a:spcPct val="35000"/>
            </a:spcAft>
            <a:buNone/>
          </a:pPr>
          <a:r>
            <a:rPr lang="en-US" sz="2000" b="0" kern="1200" dirty="0"/>
            <a:t>“The wise practices and looking at Indigenous ways and other ways of knowing, I think that there's areas that were not currently practicing, areas where we don't currently have placements and those are the areas that I see opportunities for us to look at what a student wants to learn and what their gifts are and their skills are, and how can we match this with </a:t>
          </a:r>
          <a:r>
            <a:rPr lang="en-CA" sz="2000" b="0" kern="1200" dirty="0"/>
            <a:t>what communities need.”</a:t>
          </a:r>
          <a:endParaRPr lang="en-US" sz="2000" b="0" kern="1200" dirty="0"/>
        </a:p>
      </dsp:txBody>
      <dsp:txXfrm>
        <a:off x="191" y="125266"/>
        <a:ext cx="5251074" cy="4571963"/>
      </dsp:txXfrm>
    </dsp:sp>
    <dsp:sp modelId="{B2852F41-7FE5-43EB-A5E1-96C6C3C1963B}">
      <dsp:nvSpPr>
        <dsp:cNvPr id="0" name=""/>
        <dsp:cNvSpPr/>
      </dsp:nvSpPr>
      <dsp:spPr>
        <a:xfrm>
          <a:off x="5777528" y="125266"/>
          <a:ext cx="5251074" cy="4571963"/>
        </a:xfrm>
        <a:prstGeom prst="rect">
          <a:avLst/>
        </a:prstGeom>
        <a:solidFill>
          <a:schemeClr val="accent4">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Redefining Clinical Practice</a:t>
          </a:r>
        </a:p>
        <a:p>
          <a:pPr marL="0" lvl="0" indent="0" algn="ctr" defTabSz="1600200">
            <a:lnSpc>
              <a:spcPct val="90000"/>
            </a:lnSpc>
            <a:spcBef>
              <a:spcPct val="0"/>
            </a:spcBef>
            <a:spcAft>
              <a:spcPct val="35000"/>
            </a:spcAft>
            <a:buNone/>
          </a:pPr>
          <a:r>
            <a:rPr lang="en-US" sz="2000" kern="1200" dirty="0"/>
            <a:t> “We've also looked at being really creative, flexible and open minded about definitions of certain terms, such as like “clinical practice,” when we know […] that's a very westernized notion, and that it might not be an appropriate one to apply in all contexts. And so, I think our main innovation around that has been trying to work with students who find our traditional way of doing things problematic. I think we would like to be able to do more in this way and to expand these notions and maybe sort of generalize this approach more.”</a:t>
          </a:r>
        </a:p>
      </dsp:txBody>
      <dsp:txXfrm>
        <a:off x="5777528" y="125266"/>
        <a:ext cx="5251074" cy="45719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D7974-11BD-486E-B794-181E90B2E01D}">
      <dsp:nvSpPr>
        <dsp:cNvPr id="0" name=""/>
        <dsp:cNvSpPr/>
      </dsp:nvSpPr>
      <dsp:spPr>
        <a:xfrm>
          <a:off x="0" y="2287"/>
          <a:ext cx="7234381" cy="2829954"/>
        </a:xfrm>
        <a:prstGeom prst="roundRect">
          <a:avLst/>
        </a:prstGeom>
        <a:solidFill>
          <a:schemeClr val="accent5"/>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Effects on Field Education</a:t>
          </a:r>
        </a:p>
        <a:p>
          <a:pPr marL="0" lvl="0" indent="0" algn="ctr" defTabSz="1600200">
            <a:lnSpc>
              <a:spcPct val="90000"/>
            </a:lnSpc>
            <a:spcBef>
              <a:spcPct val="0"/>
            </a:spcBef>
            <a:spcAft>
              <a:spcPct val="35000"/>
            </a:spcAft>
            <a:buNone/>
          </a:pPr>
          <a:r>
            <a:rPr lang="en-US" sz="1800" b="0" kern="1200" dirty="0"/>
            <a:t>“So, there's been a lot of missed time. And you know, students will read policy manuals only so much and the challenges is, you know, even if you were, if there was no COVID you would still attend to the policy and practice manuals, and especially I could see how [inaudible] agencies. But you would be having discussions. You have a connection with somebody and now they’re doing it at home. There’s pieces missing. You’ve read it, but where does it go? How do you integrate that? That's why I always my fear.”</a:t>
          </a:r>
          <a:endParaRPr lang="en-US" sz="1400" b="0" kern="1200" dirty="0"/>
        </a:p>
      </dsp:txBody>
      <dsp:txXfrm>
        <a:off x="138147" y="140434"/>
        <a:ext cx="6958087" cy="2553660"/>
      </dsp:txXfrm>
    </dsp:sp>
    <dsp:sp modelId="{7CA58614-6671-4FBE-87C2-772DFFCD0A28}">
      <dsp:nvSpPr>
        <dsp:cNvPr id="0" name=""/>
        <dsp:cNvSpPr/>
      </dsp:nvSpPr>
      <dsp:spPr>
        <a:xfrm>
          <a:off x="0" y="2844659"/>
          <a:ext cx="7234381" cy="2829954"/>
        </a:xfrm>
        <a:prstGeom prst="roundRect">
          <a:avLst/>
        </a:prstGeom>
        <a:solidFill>
          <a:schemeClr val="accent6">
            <a:lumMod val="50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Opportunities Provided</a:t>
          </a:r>
        </a:p>
        <a:p>
          <a:pPr marL="0" lvl="0" indent="0" algn="ctr" defTabSz="1600200">
            <a:lnSpc>
              <a:spcPct val="90000"/>
            </a:lnSpc>
            <a:spcBef>
              <a:spcPct val="0"/>
            </a:spcBef>
            <a:spcAft>
              <a:spcPct val="35000"/>
            </a:spcAft>
            <a:buNone/>
          </a:pPr>
          <a:r>
            <a:rPr lang="en-US" sz="1800" kern="1200" dirty="0"/>
            <a:t>“I think the current context is a challenging one. I think it was challenging before COVID. I think it's been made even more challenging since COVID. I think as a social worker now working remotely. That can be a challenge. But I also think it presents a new opportunity to kind of rethink why we're doing things. I think in moving in online spaces and supporting virtual practicums, it's an opportunity to think about what are the online skills that students also need to develop.”</a:t>
          </a:r>
          <a:endParaRPr lang="en-CA" sz="1800" kern="1200" dirty="0"/>
        </a:p>
        <a:p>
          <a:pPr marL="0" lvl="0" indent="0" algn="ctr" defTabSz="1600200">
            <a:lnSpc>
              <a:spcPct val="90000"/>
            </a:lnSpc>
            <a:spcBef>
              <a:spcPct val="0"/>
            </a:spcBef>
            <a:spcAft>
              <a:spcPct val="35000"/>
            </a:spcAft>
            <a:buNone/>
          </a:pPr>
          <a:endParaRPr lang="en-US" sz="1400" kern="1200" dirty="0"/>
        </a:p>
      </dsp:txBody>
      <dsp:txXfrm>
        <a:off x="138147" y="2982806"/>
        <a:ext cx="6958087" cy="25536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17D58-E6B7-4D51-9EFC-9A8A8A91C16D}"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A263EF-7EE9-4714-B2B4-9808936AF108}" type="slidenum">
              <a:rPr lang="en-US" smtClean="0"/>
              <a:t>‹#›</a:t>
            </a:fld>
            <a:endParaRPr lang="en-US"/>
          </a:p>
        </p:txBody>
      </p:sp>
    </p:spTree>
    <p:extLst>
      <p:ext uri="{BB962C8B-B14F-4D97-AF65-F5344CB8AC3E}">
        <p14:creationId xmlns:p14="http://schemas.microsoft.com/office/powerpoint/2010/main" val="11898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VIBHA</a:t>
            </a:r>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1</a:t>
            </a:fld>
            <a:endParaRPr lang="en-US"/>
          </a:p>
        </p:txBody>
      </p:sp>
    </p:spTree>
    <p:extLst>
      <p:ext uri="{BB962C8B-B14F-4D97-AF65-F5344CB8AC3E}">
        <p14:creationId xmlns:p14="http://schemas.microsoft.com/office/powerpoint/2010/main" val="1556648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cs typeface="Calibri" panose="020F0502020204030204"/>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11</a:t>
            </a:fld>
            <a:endParaRPr lang="en-US"/>
          </a:p>
        </p:txBody>
      </p:sp>
    </p:spTree>
    <p:extLst>
      <p:ext uri="{BB962C8B-B14F-4D97-AF65-F5344CB8AC3E}">
        <p14:creationId xmlns:p14="http://schemas.microsoft.com/office/powerpoint/2010/main" val="367292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cs typeface="Calibri" panose="020F0502020204030204"/>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12</a:t>
            </a:fld>
            <a:endParaRPr lang="en-US"/>
          </a:p>
        </p:txBody>
      </p:sp>
    </p:spTree>
    <p:extLst>
      <p:ext uri="{BB962C8B-B14F-4D97-AF65-F5344CB8AC3E}">
        <p14:creationId xmlns:p14="http://schemas.microsoft.com/office/powerpoint/2010/main" val="922816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A263EF-7EE9-4714-B2B4-9808936AF1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20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BA263EF-7EE9-4714-B2B4-9808936AF108}" type="slidenum">
              <a:rPr lang="en-US" smtClean="0"/>
              <a:t>14</a:t>
            </a:fld>
            <a:endParaRPr lang="en-US"/>
          </a:p>
        </p:txBody>
      </p:sp>
    </p:spTree>
    <p:extLst>
      <p:ext uri="{BB962C8B-B14F-4D97-AF65-F5344CB8AC3E}">
        <p14:creationId xmlns:p14="http://schemas.microsoft.com/office/powerpoint/2010/main" val="2645614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en-CA" sz="1200" kern="1200" dirty="0">
              <a:effectLst/>
              <a:cs typeface="+mn-lt"/>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15</a:t>
            </a:fld>
            <a:endParaRPr lang="en-US"/>
          </a:p>
        </p:txBody>
      </p:sp>
    </p:spTree>
    <p:extLst>
      <p:ext uri="{BB962C8B-B14F-4D97-AF65-F5344CB8AC3E}">
        <p14:creationId xmlns:p14="http://schemas.microsoft.com/office/powerpoint/2010/main" val="310738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Our findings included a total of 80 unique codes that pertained to innovative, promising, and wise practices, with an additional 57 codes that did not fit within these 3 themes for a total of 137 codes across the entire study. </a:t>
            </a:r>
          </a:p>
          <a:p>
            <a:endParaRPr lang="en-CA" dirty="0">
              <a:cs typeface="Calibri"/>
            </a:endParaRPr>
          </a:p>
          <a:p>
            <a:r>
              <a:rPr lang="en-CA" dirty="0">
                <a:cs typeface="Calibri"/>
              </a:rPr>
              <a:t>In order to keep this webinar short, we will only be discussing codes related to innovative, promising and wise practices, with a sidenote around the Covid-19 pandemic. </a:t>
            </a:r>
          </a:p>
          <a:p>
            <a:endParaRPr lang="en-CA" dirty="0">
              <a:cs typeface="Calibri"/>
            </a:endParaRPr>
          </a:p>
          <a:p>
            <a:endParaRPr lang="en-CA" dirty="0">
              <a:cs typeface="Calibri"/>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16</a:t>
            </a:fld>
            <a:endParaRPr lang="en-US"/>
          </a:p>
        </p:txBody>
      </p:sp>
    </p:spTree>
    <p:extLst>
      <p:ext uri="{BB962C8B-B14F-4D97-AF65-F5344CB8AC3E}">
        <p14:creationId xmlns:p14="http://schemas.microsoft.com/office/powerpoint/2010/main" val="6109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r>
              <a:rPr lang="en-CA" sz="1600" kern="1200" dirty="0">
                <a:effectLst/>
                <a:cs typeface="+mn-lt"/>
              </a:rPr>
              <a:t>Innovative practices included 19 specific codes; the top innovative themes included creativity, flexibility, technology, macro-level placements, and risk-taking. </a:t>
            </a:r>
          </a:p>
          <a:p>
            <a:pPr marL="0" lvl="0" indent="0" rtl="0">
              <a:buFont typeface="Arial" panose="020B0604020202020204" pitchFamily="34" charset="0"/>
              <a:buNone/>
            </a:pPr>
            <a:endParaRPr lang="en-CA" sz="1600" kern="1200" dirty="0">
              <a:effectLst/>
              <a:cs typeface="+mn-lt"/>
            </a:endParaRPr>
          </a:p>
          <a:p>
            <a:r>
              <a:rPr lang="en-CA" sz="1600" kern="1200" dirty="0">
                <a:effectLst/>
                <a:cs typeface="+mn-lt"/>
              </a:rPr>
              <a:t>One participant shared their experiences around innovation: </a:t>
            </a:r>
            <a:r>
              <a:rPr lang="en-US" sz="2400" b="0" i="0" u="none" strike="noStrike" baseline="0" dirty="0">
                <a:solidFill>
                  <a:srgbClr val="000000"/>
                </a:solidFill>
                <a:latin typeface="Times New Roman" panose="02020603050405020304" pitchFamily="18" charset="0"/>
              </a:rPr>
              <a:t>“You know, I've heard social work field educations that a crisis. And Uhm. I want to say that crisis could be an opportunity. And the opportunity that, I think I said this about midway through, are we prepared to let go of what we're holding on to so tightly as this sacred cow of field education? Are we OK? Let go of it and really let ourselves immerse in the unknown. And that means different models of field experience, we need different ways of how do we get those skills, that doesn't just rely on being in in a practicum in a formalized health setting. So that’s, and we need a, uh, faculty that’s on board, faculty members that are, I'm </a:t>
            </a:r>
            <a:r>
              <a:rPr lang="en-US" sz="2400" b="0" i="0" u="none" strike="noStrike" baseline="0" dirty="0" err="1">
                <a:solidFill>
                  <a:srgbClr val="000000"/>
                </a:solidFill>
                <a:latin typeface="Times New Roman" panose="02020603050405020304" pitchFamily="18" charset="0"/>
              </a:rPr>
              <a:t>gonna</a:t>
            </a:r>
            <a:r>
              <a:rPr lang="en-US" sz="2400" b="0" i="0" u="none" strike="noStrike" baseline="0" dirty="0">
                <a:solidFill>
                  <a:srgbClr val="000000"/>
                </a:solidFill>
                <a:latin typeface="Times New Roman" panose="02020603050405020304" pitchFamily="18" charset="0"/>
              </a:rPr>
              <a:t> say, still part of the field.”</a:t>
            </a:r>
            <a:endParaRPr lang="en-CA" sz="2400" b="0" i="0" u="none" strike="noStrike" baseline="0" dirty="0">
              <a:solidFill>
                <a:srgbClr val="000000"/>
              </a:solidFill>
              <a:latin typeface="Times New Roman" panose="02020603050405020304" pitchFamily="18" charset="0"/>
            </a:endParaRPr>
          </a:p>
          <a:p>
            <a:pPr marL="0" lvl="0" indent="0" rtl="0">
              <a:buFont typeface="Arial" panose="020B0604020202020204" pitchFamily="34" charset="0"/>
              <a:buNone/>
            </a:pPr>
            <a:endParaRPr lang="en-CA" sz="1600" kern="1200" dirty="0">
              <a:effectLst/>
              <a:cs typeface="+mn-lt"/>
            </a:endParaRPr>
          </a:p>
          <a:p>
            <a:pPr marL="0" lvl="0" indent="0" rtl="0">
              <a:buFont typeface="Arial" panose="020B0604020202020204" pitchFamily="34" charset="0"/>
              <a:buNone/>
            </a:pPr>
            <a:endParaRPr lang="en-CA" sz="1600" kern="1200" dirty="0">
              <a:effectLst/>
              <a:cs typeface="+mn-lt"/>
            </a:endParaRPr>
          </a:p>
          <a:p>
            <a:pPr marL="0" lvl="0" indent="0" rtl="0">
              <a:buFont typeface="Arial" panose="020B0604020202020204" pitchFamily="34" charset="0"/>
              <a:buNone/>
            </a:pPr>
            <a:r>
              <a:rPr lang="en-CA" sz="1600" kern="1200" dirty="0">
                <a:effectLst/>
                <a:cs typeface="+mn-lt"/>
              </a:rPr>
              <a:t>We will discuss the top two themes in greater depth shortly, and briefly review creativity, macro-level placements, and risk-taking here. </a:t>
            </a:r>
          </a:p>
          <a:p>
            <a:pPr marL="0" lvl="0" indent="0" rtl="0">
              <a:buFont typeface="Arial" panose="020B0604020202020204" pitchFamily="34" charset="0"/>
              <a:buNone/>
            </a:pPr>
            <a:endParaRPr lang="en-CA" sz="1600" kern="1200" dirty="0">
              <a:effectLst/>
              <a:cs typeface="+mn-lt"/>
            </a:endParaRPr>
          </a:p>
          <a:p>
            <a:pPr marL="0" lvl="0" indent="0" rtl="0">
              <a:buFont typeface="Arial" panose="020B0604020202020204" pitchFamily="34" charset="0"/>
              <a:buNone/>
            </a:pPr>
            <a:r>
              <a:rPr lang="en-CA" sz="1600" kern="1200" dirty="0">
                <a:effectLst/>
                <a:cs typeface="+mn-lt"/>
              </a:rPr>
              <a:t>Participants felt that creativity needs to play a larger role in field education, suggesting the implementation of less traditional ways of teaching and evaluation, as well as broadening the guidelines of what constitutes an acceptable practicum in order to offset the ongoing resource scarcity they frequently face. </a:t>
            </a:r>
          </a:p>
          <a:p>
            <a:pPr marL="0" lvl="0" indent="0" rtl="0">
              <a:buFont typeface="Arial" panose="020B0604020202020204" pitchFamily="34" charset="0"/>
              <a:buNone/>
            </a:pPr>
            <a:endParaRPr lang="en-CA" sz="1600" kern="1200" dirty="0">
              <a:effectLst/>
              <a:cs typeface="+mn-lt"/>
            </a:endParaRPr>
          </a:p>
          <a:p>
            <a:pPr marL="0" lvl="0" indent="0" rtl="0">
              <a:buFont typeface="Arial" panose="020B0604020202020204" pitchFamily="34" charset="0"/>
              <a:buNone/>
            </a:pPr>
            <a:r>
              <a:rPr lang="en-CA" sz="1600" u="none" kern="1200" dirty="0">
                <a:effectLst/>
                <a:cs typeface="+mn-lt"/>
              </a:rPr>
              <a:t>Participants also indicated the need to focus on macro-level skills and placements rather than sticking to the more well-known territory that is micro-level placements. Suggestions they had were to include more research, policy and community development placements as well as expand </a:t>
            </a:r>
            <a:r>
              <a:rPr lang="en-CA" sz="1600" u="none" kern="1200" dirty="0" err="1">
                <a:effectLst/>
                <a:cs typeface="+mn-lt"/>
              </a:rPr>
              <a:t>practica</a:t>
            </a:r>
            <a:r>
              <a:rPr lang="en-CA" sz="1600" u="none" kern="1200" dirty="0">
                <a:effectLst/>
                <a:cs typeface="+mn-lt"/>
              </a:rPr>
              <a:t> options to include self-directed and project-based placement options. </a:t>
            </a:r>
          </a:p>
          <a:p>
            <a:pPr marL="0" lvl="0" indent="0" rtl="0">
              <a:buFont typeface="Arial" panose="020B0604020202020204" pitchFamily="34" charset="0"/>
              <a:buNone/>
            </a:pPr>
            <a:endParaRPr lang="en-CA" sz="1600" kern="1200" dirty="0">
              <a:effectLst/>
              <a:cs typeface="+mn-lt"/>
            </a:endParaRPr>
          </a:p>
          <a:p>
            <a:pPr marL="0" lvl="0" indent="0" rtl="0">
              <a:buFont typeface="Arial" panose="020B0604020202020204" pitchFamily="34" charset="0"/>
              <a:buNone/>
            </a:pPr>
            <a:r>
              <a:rPr lang="en-CA" sz="1600" u="none" kern="1200" dirty="0">
                <a:effectLst/>
                <a:cs typeface="+mn-lt"/>
              </a:rPr>
              <a:t>Finally, participants felt that it was important for field education to not only think outside the box, but also begin taking more risks to support innovation and create a new version of field education that is more innovative and challenges the status quo</a:t>
            </a:r>
            <a:r>
              <a:rPr lang="en-CA" sz="1400" u="none" kern="1200" dirty="0">
                <a:effectLst/>
                <a:cs typeface="+mn-lt"/>
              </a:rPr>
              <a:t>. </a:t>
            </a:r>
          </a:p>
        </p:txBody>
      </p:sp>
      <p:sp>
        <p:nvSpPr>
          <p:cNvPr id="4" name="Slide Number Placeholder 3"/>
          <p:cNvSpPr>
            <a:spLocks noGrp="1"/>
          </p:cNvSpPr>
          <p:nvPr>
            <p:ph type="sldNum" sz="quarter" idx="5"/>
          </p:nvPr>
        </p:nvSpPr>
        <p:spPr/>
        <p:txBody>
          <a:bodyPr/>
          <a:lstStyle/>
          <a:p>
            <a:fld id="{0BA263EF-7EE9-4714-B2B4-9808936AF108}" type="slidenum">
              <a:rPr lang="en-US" smtClean="0"/>
              <a:t>17</a:t>
            </a:fld>
            <a:endParaRPr lang="en-US"/>
          </a:p>
        </p:txBody>
      </p:sp>
    </p:spTree>
    <p:extLst>
      <p:ext uri="{BB962C8B-B14F-4D97-AF65-F5344CB8AC3E}">
        <p14:creationId xmlns:p14="http://schemas.microsoft.com/office/powerpoint/2010/main" val="4083051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cs typeface="Calibri" panose="020F0502020204030204"/>
              </a:rPr>
              <a:t>The top two innovative practices mentioned by participants were incorporating technology and increased flexibility with in field education. </a:t>
            </a:r>
          </a:p>
          <a:p>
            <a:pPr lvl="0"/>
            <a:endParaRPr lang="en-CA" dirty="0">
              <a:cs typeface="Calibri" panose="020F0502020204030204"/>
            </a:endParaRPr>
          </a:p>
          <a:p>
            <a:pPr lvl="0"/>
            <a:r>
              <a:rPr lang="en-CA" dirty="0">
                <a:cs typeface="Calibri" panose="020F0502020204030204"/>
              </a:rPr>
              <a:t>While the transition from in-person to virtual due to the Covid-19 pandemic was rocky for some participants, most indicated that it has helped enhance field education in some areas, that students were willing and able to embrace the use of technology within their placements, and that embracing a virtual environment has helped offset resource scarcity and in some cases led to cost-saving practices like online orientation and agency training. Overall, it was seen as a benefit to field education and one of the primary aspects that field educators would like to permanently utilize. </a:t>
            </a:r>
          </a:p>
          <a:p>
            <a:pPr lvl="0"/>
            <a:endParaRPr lang="en-CA"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“Right now, we've actually seen things like Zoom [and] Microsoft Teams to be able to be the way that we connect right? So, the students are really eager, and they're interested in that, and that's what we're here for is to help them achieve their learning goals.”</a:t>
            </a:r>
            <a:endParaRPr lang="en-US" sz="1000" b="0" dirty="0"/>
          </a:p>
          <a:p>
            <a:pPr lvl="0"/>
            <a:endParaRPr lang="en-CA" dirty="0">
              <a:cs typeface="Calibri" panose="020F0502020204030204"/>
            </a:endParaRPr>
          </a:p>
          <a:p>
            <a:pPr lvl="0"/>
            <a:endParaRPr lang="en-CA" dirty="0">
              <a:cs typeface="Calibri" panose="020F0502020204030204"/>
            </a:endParaRPr>
          </a:p>
          <a:p>
            <a:pPr lvl="0"/>
            <a:r>
              <a:rPr lang="en-CA" dirty="0">
                <a:cs typeface="Calibri" panose="020F0502020204030204"/>
              </a:rPr>
              <a:t>Practitioners also indicated the need for increased flexibility within field education in order to meet the needs of diverse groups of students, acknowledging that students have various commitments and life circumstances and that a one-size-fits-all model of field education is not sustainable and often creates barriers to success. </a:t>
            </a:r>
            <a:r>
              <a:rPr lang="en-CA" u="none" dirty="0">
                <a:cs typeface="Calibri" panose="020F0502020204030204"/>
              </a:rPr>
              <a:t>Ideas for increased flexibility included placements options at different times of the year, self-directed </a:t>
            </a:r>
            <a:r>
              <a:rPr lang="en-CA" u="none" dirty="0" err="1">
                <a:cs typeface="Calibri" panose="020F0502020204030204"/>
              </a:rPr>
              <a:t>practica</a:t>
            </a:r>
            <a:r>
              <a:rPr lang="en-CA" u="none" dirty="0">
                <a:cs typeface="Calibri" panose="020F0502020204030204"/>
              </a:rPr>
              <a:t>, increased rural placement options, and integrating technology so students are able to work from home if necessary, creating a more accessible, student-oriented model of field education.</a:t>
            </a:r>
          </a:p>
          <a:p>
            <a:pPr lvl="0"/>
            <a:endParaRPr lang="en-CA" u="none"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may be [some] possibilities only available over summer months or even certain times of the year, but it's very intense, so maybe some flexibility for some students to do that too. If the placement wants to have it.”</a:t>
            </a:r>
            <a:endParaRPr lang="en-CA" sz="1200" dirty="0"/>
          </a:p>
          <a:p>
            <a:pPr lvl="0"/>
            <a:endParaRPr lang="en-CA" u="none" dirty="0">
              <a:cs typeface="Calibri" panose="020F0502020204030204"/>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18</a:t>
            </a:fld>
            <a:endParaRPr lang="en-US"/>
          </a:p>
        </p:txBody>
      </p:sp>
    </p:spTree>
    <p:extLst>
      <p:ext uri="{BB962C8B-B14F-4D97-AF65-F5344CB8AC3E}">
        <p14:creationId xmlns:p14="http://schemas.microsoft.com/office/powerpoint/2010/main" val="2825430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r>
              <a:rPr lang="en-CA" sz="1200" kern="1200" dirty="0">
                <a:effectLst/>
                <a:cs typeface="+mn-lt"/>
              </a:rPr>
              <a:t>Promising practices included 49 distinct codes, by far the most of any subtopic in the study. </a:t>
            </a:r>
          </a:p>
          <a:p>
            <a:pPr marL="0" lvl="0" indent="0" rtl="0">
              <a:buFont typeface="Arial" panose="020B0604020202020204" pitchFamily="34" charset="0"/>
              <a:buNone/>
            </a:pPr>
            <a:endParaRPr lang="en-CA" sz="1200" kern="1200" dirty="0">
              <a:effectLst/>
              <a:cs typeface="+mn-lt"/>
            </a:endParaRPr>
          </a:p>
          <a:p>
            <a:r>
              <a:rPr lang="en-CA" sz="1200" kern="1200" dirty="0">
                <a:effectLst/>
                <a:cs typeface="+mn-lt"/>
              </a:rPr>
              <a:t>One participant shared their thoughts on promising practices: </a:t>
            </a:r>
            <a:r>
              <a:rPr lang="en-US" sz="1800" b="0" i="0" u="none" strike="noStrike" baseline="0" dirty="0">
                <a:latin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rPr>
              <a:t>it's more of an approach that speaks to that rationality between the person who is representing the institution, the person who is representing the education, and the student in between. So, in that directionality, we all bring different experience. If it was of expertise, we share the same objective, to help our students to learn and succeed and also challenge them to understand what social work in practice is all about. To me, that would be to promising approach.”</a:t>
            </a:r>
          </a:p>
          <a:p>
            <a:endParaRPr lang="en-CA" sz="1800" b="0" i="0" u="none" strike="noStrike" baseline="0" dirty="0">
              <a:solidFill>
                <a:srgbClr val="000000"/>
              </a:solidFill>
              <a:latin typeface="Times New Roman" panose="02020603050405020304" pitchFamily="18" charset="0"/>
            </a:endParaRPr>
          </a:p>
          <a:p>
            <a:pPr marL="0" lvl="0" indent="0" rtl="0">
              <a:buFont typeface="Arial" panose="020B0604020202020204" pitchFamily="34" charset="0"/>
              <a:buNone/>
            </a:pPr>
            <a:endParaRPr lang="en-CA" sz="1200" kern="1200" dirty="0">
              <a:effectLst/>
              <a:cs typeface="+mn-lt"/>
            </a:endParaRPr>
          </a:p>
          <a:p>
            <a:pPr marL="0" lvl="0" indent="0" rtl="0">
              <a:buFont typeface="Arial" panose="020B0604020202020204" pitchFamily="34" charset="0"/>
              <a:buNone/>
            </a:pPr>
            <a:r>
              <a:rPr lang="en-CA" sz="1200" kern="1200" dirty="0">
                <a:effectLst/>
                <a:cs typeface="+mn-lt"/>
              </a:rPr>
              <a:t>The top 5 themes included non-traditional placement options, atypical supervision strategies, collaboration with community, open-mindedness, and group processing strategies. Once again, the top two will be discussed in greater detail momentarily, here we’ll focus on </a:t>
            </a:r>
            <a:r>
              <a:rPr lang="en-CA" sz="1200" u="sng" kern="1200" dirty="0">
                <a:effectLst/>
                <a:cs typeface="+mn-lt"/>
              </a:rPr>
              <a:t>discussing</a:t>
            </a:r>
            <a:r>
              <a:rPr lang="en-CA" sz="1200" kern="1200" dirty="0">
                <a:effectLst/>
                <a:cs typeface="+mn-lt"/>
              </a:rPr>
              <a:t> the others. </a:t>
            </a:r>
          </a:p>
          <a:p>
            <a:pPr marL="0" lvl="0" indent="0" rtl="0">
              <a:buFont typeface="Arial" panose="020B0604020202020204" pitchFamily="34" charset="0"/>
              <a:buNone/>
            </a:pPr>
            <a:endParaRPr lang="en-CA" sz="1200" kern="1200" dirty="0">
              <a:effectLst/>
              <a:cs typeface="+mn-lt"/>
            </a:endParaRPr>
          </a:p>
          <a:p>
            <a:pPr marL="0" lvl="0" indent="0" rtl="0">
              <a:buFont typeface="Arial" panose="020B0604020202020204" pitchFamily="34" charset="0"/>
              <a:buNone/>
            </a:pPr>
            <a:r>
              <a:rPr lang="en-CA" sz="1200" kern="1200" dirty="0">
                <a:effectLst/>
                <a:cs typeface="+mn-lt"/>
              </a:rPr>
              <a:t>Participants felt that collaborating with community agencies was integral to field education, and that when universities help tailor field placement options to the needs of individual communities and agencies, all parties benefit. </a:t>
            </a:r>
          </a:p>
          <a:p>
            <a:pPr marL="0" lvl="0" indent="0" rtl="0">
              <a:buFont typeface="Arial" panose="020B0604020202020204" pitchFamily="34" charset="0"/>
              <a:buNone/>
            </a:pPr>
            <a:endParaRPr lang="en-CA" sz="1200" kern="1200" dirty="0">
              <a:effectLst/>
              <a:cs typeface="+mn-lt"/>
            </a:endParaRPr>
          </a:p>
          <a:p>
            <a:pPr marL="0" lvl="0" indent="0" rtl="0">
              <a:buFont typeface="Arial" panose="020B0604020202020204" pitchFamily="34" charset="0"/>
              <a:buNone/>
            </a:pPr>
            <a:r>
              <a:rPr lang="en-CA" sz="1200" u="none" kern="1200" dirty="0">
                <a:effectLst/>
                <a:cs typeface="+mn-lt"/>
              </a:rPr>
              <a:t>Around open-mindedness, they also felt that students needed to be oriented to the realities of field, and encouraged to keep an open-mind regarding placements, organizations, and populations they are interested in working with. </a:t>
            </a:r>
          </a:p>
          <a:p>
            <a:pPr marL="0" lvl="0" indent="0" rtl="0">
              <a:buFont typeface="Arial" panose="020B0604020202020204" pitchFamily="34" charset="0"/>
              <a:buNone/>
            </a:pPr>
            <a:endParaRPr lang="en-CA" sz="1200" u="sng" kern="1200" dirty="0">
              <a:effectLst/>
              <a:cs typeface="+mn-lt"/>
            </a:endParaRPr>
          </a:p>
          <a:p>
            <a:pPr marL="0" lvl="0" indent="0" rtl="0">
              <a:buFont typeface="Arial" panose="020B0604020202020204" pitchFamily="34" charset="0"/>
              <a:buNone/>
            </a:pPr>
            <a:r>
              <a:rPr lang="en-CA" sz="1200" u="none" kern="1200" dirty="0">
                <a:effectLst/>
                <a:cs typeface="+mn-lt"/>
              </a:rPr>
              <a:t>Lastly, participants found that the use of group processing strategies enhanced field education through the provision of training. while requiring less resources than individual supervision while simultaneously providing peer support and encouraging mutual learning for students. </a:t>
            </a:r>
          </a:p>
        </p:txBody>
      </p:sp>
      <p:sp>
        <p:nvSpPr>
          <p:cNvPr id="4" name="Slide Number Placeholder 3"/>
          <p:cNvSpPr>
            <a:spLocks noGrp="1"/>
          </p:cNvSpPr>
          <p:nvPr>
            <p:ph type="sldNum" sz="quarter" idx="5"/>
          </p:nvPr>
        </p:nvSpPr>
        <p:spPr/>
        <p:txBody>
          <a:bodyPr/>
          <a:lstStyle/>
          <a:p>
            <a:fld id="{0BA263EF-7EE9-4714-B2B4-9808936AF108}" type="slidenum">
              <a:rPr lang="en-US" smtClean="0"/>
              <a:t>19</a:t>
            </a:fld>
            <a:endParaRPr lang="en-US"/>
          </a:p>
        </p:txBody>
      </p:sp>
    </p:spTree>
    <p:extLst>
      <p:ext uri="{BB962C8B-B14F-4D97-AF65-F5344CB8AC3E}">
        <p14:creationId xmlns:p14="http://schemas.microsoft.com/office/powerpoint/2010/main" val="2066003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cs typeface="Calibri" panose="020F0502020204030204"/>
              </a:rPr>
              <a:t>The top two promising practices indicated by participants were non-traditional placement options and utilizing unique supervision strategies. </a:t>
            </a:r>
          </a:p>
          <a:p>
            <a:pPr lvl="0"/>
            <a:endParaRPr lang="en-CA" dirty="0">
              <a:cs typeface="Calibri" panose="020F0502020204030204"/>
            </a:endParaRPr>
          </a:p>
          <a:p>
            <a:pPr lvl="0"/>
            <a:r>
              <a:rPr lang="en-CA" dirty="0">
                <a:cs typeface="Calibri" panose="020F0502020204030204"/>
              </a:rPr>
              <a:t>Participants showed interest in engaging atypical strategies such as self-directed, project-based, and virtual-based placements, as well as collaborating with agencies to create placements that may not be considered traditionally social work oriented, but have needs social workers could fill, and finally, creating relationships with agencies that don’t have registered social workers available for supervision, but are still able to provide students with adequate learning and experience. Participants also suggested reimagining field education with the student at the centre, and being open to creating placements around individual student needs for a more learner-focused experience. </a:t>
            </a:r>
          </a:p>
          <a:p>
            <a:pPr lvl="0"/>
            <a:endParaRPr lang="en-CA"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 think in terms of thinking outside the box or being creative and innovative in our field practicums there are opportunities to do more work with those agencies - in non-traditional social work agencies - where maybe they don't have on the ground social work supervision, but they are amazing opportunities for our students.”</a:t>
            </a:r>
          </a:p>
          <a:p>
            <a:pPr lvl="0"/>
            <a:endParaRPr lang="en-CA" dirty="0">
              <a:cs typeface="Calibri" panose="020F0502020204030204"/>
            </a:endParaRPr>
          </a:p>
          <a:p>
            <a:pPr lvl="0"/>
            <a:endParaRPr lang="en-CA" dirty="0">
              <a:cs typeface="Calibri" panose="020F0502020204030204"/>
            </a:endParaRPr>
          </a:p>
          <a:p>
            <a:pPr lvl="0"/>
            <a:r>
              <a:rPr lang="en-CA" dirty="0">
                <a:cs typeface="Calibri" panose="020F0502020204030204"/>
              </a:rPr>
              <a:t>Similarly, participants suggested reconceptualizing how field education views supervision as a way to offset increasing resource scarcity and enhance student growth, learning, and development.  Many participants felt that the current definition of supervision is too narrow and causes additional stress on both the field education system as well as agencies and students. Some suggestions included online supervision, group supervision, sharing supervision among multiple agency staff, and utilizing other students or recent alumni as supervisors for current students. </a:t>
            </a:r>
          </a:p>
          <a:p>
            <a:pPr lvl="0"/>
            <a:endParaRPr lang="en-CA"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“We need to also expand our understandings of supervision and what supervision looks like to </a:t>
            </a:r>
            <a:r>
              <a:rPr lang="en-CA" sz="1200" dirty="0"/>
              <a:t>include online e-supervision, group supervision.”</a:t>
            </a:r>
            <a:endParaRPr lang="en-US" sz="1200" dirty="0"/>
          </a:p>
          <a:p>
            <a:pPr lvl="0"/>
            <a:endParaRPr lang="en-CA" dirty="0">
              <a:cs typeface="Calibri" panose="020F0502020204030204"/>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20</a:t>
            </a:fld>
            <a:endParaRPr lang="en-US"/>
          </a:p>
        </p:txBody>
      </p:sp>
    </p:spTree>
    <p:extLst>
      <p:ext uri="{BB962C8B-B14F-4D97-AF65-F5344CB8AC3E}">
        <p14:creationId xmlns:p14="http://schemas.microsoft.com/office/powerpoint/2010/main" val="419790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2</a:t>
            </a:fld>
            <a:endParaRPr lang="en-US"/>
          </a:p>
        </p:txBody>
      </p:sp>
    </p:spTree>
    <p:extLst>
      <p:ext uri="{BB962C8B-B14F-4D97-AF65-F5344CB8AC3E}">
        <p14:creationId xmlns:p14="http://schemas.microsoft.com/office/powerpoint/2010/main" val="2506537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r>
              <a:rPr lang="en-CA" sz="1200" kern="1200" dirty="0">
                <a:effectLst/>
                <a:cs typeface="+mn-lt"/>
              </a:rPr>
              <a:t>A total of 12 unique codes were found for wise practices, with the top 5 themes including incorporating indigenous practices, redefining social work practice, engaging elders, restructuring learning agreements, and perspective-taking. </a:t>
            </a:r>
          </a:p>
          <a:p>
            <a:pPr marL="0" lvl="0" indent="0" rtl="0">
              <a:buFont typeface="Arial" panose="020B0604020202020204" pitchFamily="34" charset="0"/>
              <a:buNone/>
            </a:pPr>
            <a:endParaRPr lang="en-CA" sz="1200" kern="1200" dirty="0">
              <a:effectLst/>
              <a:cs typeface="+mn-lt"/>
            </a:endParaRPr>
          </a:p>
          <a:p>
            <a:r>
              <a:rPr lang="en-CA" sz="1200" kern="1200" dirty="0">
                <a:effectLst/>
                <a:cs typeface="+mn-lt"/>
              </a:rPr>
              <a:t>One participant shared with us their thoughts on wise practices: </a:t>
            </a:r>
            <a:r>
              <a:rPr lang="en-US" sz="1800" b="0" i="0" u="none" strike="noStrike" baseline="0" dirty="0">
                <a:latin typeface="Courier New" panose="02070309020205020404" pitchFamily="49" charset="0"/>
              </a:rPr>
              <a:t>“So I think for social work to continue to evolve, adoption of wise practices is now considered normative. You know, it's important because without that you will lose the depth of relationships. I think you won't get the context pieces very well, and as a practice, I think there's a lot of wisdom, I think you know, in different cultures. Which is how they did charity and they helped other people, like they just didn't call it social work in that way. Um, so I think you know education can gain a lot from adopting some of these wise practices that may come from other groups, communities and contexts.”</a:t>
            </a:r>
          </a:p>
          <a:p>
            <a:endParaRPr lang="en-US" sz="1800" b="0" i="0" u="none" strike="noStrike" kern="1200" baseline="0" dirty="0">
              <a:effectLst/>
              <a:latin typeface="Courier New" panose="02070309020205020404" pitchFamily="49" charset="0"/>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effectLst/>
                <a:cs typeface="+mn-lt"/>
              </a:rPr>
              <a:t>As you may have already guessed, we’ll look at the top two wise practices in-depth in a moment and focus on the remainder here. </a:t>
            </a:r>
          </a:p>
          <a:p>
            <a:pPr marL="0" lvl="0" indent="0" rtl="0">
              <a:buFont typeface="Arial" panose="020B0604020202020204" pitchFamily="34" charset="0"/>
              <a:buNone/>
            </a:pPr>
            <a:endParaRPr lang="en-CA" sz="1200" kern="1200" dirty="0">
              <a:effectLst/>
              <a:cs typeface="+mn-lt"/>
            </a:endParaRPr>
          </a:p>
          <a:p>
            <a:pPr marL="0" lvl="0" indent="0" rtl="0">
              <a:buFont typeface="Arial" panose="020B0604020202020204" pitchFamily="34" charset="0"/>
              <a:buNone/>
            </a:pPr>
            <a:r>
              <a:rPr lang="en-CA" sz="1200" u="none" kern="1200" dirty="0">
                <a:effectLst/>
                <a:cs typeface="+mn-lt"/>
              </a:rPr>
              <a:t>Engaging elders was defined as being intentional when engaging with Indigenous Elders regarding field education. Some suggestions included consulting with Elders to develop strategies for decolonizing field education from the bottom-up, as well as bringing in elders to seminars and supervision to ensure that Indigenous knowledge is integrated into learning. </a:t>
            </a:r>
          </a:p>
          <a:p>
            <a:pPr marL="0" lvl="0" indent="0" rtl="0">
              <a:buFont typeface="Arial" panose="020B0604020202020204" pitchFamily="34" charset="0"/>
              <a:buNone/>
            </a:pPr>
            <a:endParaRPr lang="en-CA" sz="1200" u="sng" kern="1200" dirty="0">
              <a:effectLst/>
              <a:cs typeface="+mn-lt"/>
            </a:endParaRPr>
          </a:p>
          <a:p>
            <a:pPr marL="0" lvl="0" indent="0" rtl="0">
              <a:buFont typeface="Arial" panose="020B0604020202020204" pitchFamily="34" charset="0"/>
              <a:buNone/>
            </a:pPr>
            <a:r>
              <a:rPr lang="en-CA" sz="1200" u="none" kern="1200" dirty="0">
                <a:effectLst/>
                <a:cs typeface="+mn-lt"/>
              </a:rPr>
              <a:t>It was also suggested that restructuring learning agreements in a way that takes into account unique field placements, as well as the cultural backgrounds of students and supervisors rather than requiring the typically strict, form-based learning agreement would be a wise addition to field education. </a:t>
            </a:r>
          </a:p>
          <a:p>
            <a:pPr marL="0" lvl="0" indent="0" rtl="0">
              <a:buFont typeface="Arial" panose="020B0604020202020204" pitchFamily="34" charset="0"/>
              <a:buNone/>
            </a:pPr>
            <a:endParaRPr lang="en-CA" sz="1200" u="sng" kern="1200" dirty="0">
              <a:effectLst/>
              <a:cs typeface="+mn-lt"/>
            </a:endParaRPr>
          </a:p>
          <a:p>
            <a:pPr marL="0" lvl="0" indent="0" rtl="0">
              <a:buFont typeface="Arial" panose="020B0604020202020204" pitchFamily="34" charset="0"/>
              <a:buNone/>
            </a:pPr>
            <a:r>
              <a:rPr lang="en-CA" sz="1200" u="none" kern="1200" dirty="0">
                <a:effectLst/>
                <a:cs typeface="+mn-lt"/>
              </a:rPr>
              <a:t>Finally, participants felt that perspective-taking needed to be incorporated into field education in ways that support students to take on the perspectives of others, develop self-awareness and understand the current and historical effects of colonization on how things are done in the social work realm. </a:t>
            </a:r>
          </a:p>
        </p:txBody>
      </p:sp>
      <p:sp>
        <p:nvSpPr>
          <p:cNvPr id="4" name="Slide Number Placeholder 3"/>
          <p:cNvSpPr>
            <a:spLocks noGrp="1"/>
          </p:cNvSpPr>
          <p:nvPr>
            <p:ph type="sldNum" sz="quarter" idx="5"/>
          </p:nvPr>
        </p:nvSpPr>
        <p:spPr/>
        <p:txBody>
          <a:bodyPr/>
          <a:lstStyle/>
          <a:p>
            <a:fld id="{0BA263EF-7EE9-4714-B2B4-9808936AF108}" type="slidenum">
              <a:rPr lang="en-US" smtClean="0"/>
              <a:t>21</a:t>
            </a:fld>
            <a:endParaRPr lang="en-US"/>
          </a:p>
        </p:txBody>
      </p:sp>
    </p:spTree>
    <p:extLst>
      <p:ext uri="{BB962C8B-B14F-4D97-AF65-F5344CB8AC3E}">
        <p14:creationId xmlns:p14="http://schemas.microsoft.com/office/powerpoint/2010/main" val="1094226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cs typeface="Calibri" panose="020F0502020204030204"/>
              </a:rPr>
              <a:t>The top two wise practices that were indicated by participants were incorporating indigenous practices, and redefining clinical practice. </a:t>
            </a:r>
          </a:p>
          <a:p>
            <a:pPr lvl="0"/>
            <a:endParaRPr lang="en-CA" dirty="0">
              <a:cs typeface="Calibri" panose="020F0502020204030204"/>
            </a:endParaRPr>
          </a:p>
          <a:p>
            <a:pPr lvl="0"/>
            <a:r>
              <a:rPr lang="en-CA" u="none" dirty="0">
                <a:cs typeface="Calibri" panose="020F0502020204030204"/>
              </a:rPr>
              <a:t>Participants suggested that students should be exposed to and partake in, Indigenous cultural practices in a culturally sensitive, non-appropriating way, throughout their learning in an effort to provide students with the understanding of how western knowledge and learning are not the only ways of doing things, and how shifting one’s mindset around what constitutes learning can create more open-minded, self-aware, culturally competent social workers. </a:t>
            </a:r>
          </a:p>
          <a:p>
            <a:pPr lvl="0"/>
            <a:endParaRPr lang="en-CA" u="none"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wise practices and looking at Indigenous ways and other ways of knowing, I think that there's areas that we’re not currently practicing, areas where we don't currently have placements, and those are the areas that I see opportunities for us to look at what a student wants to learn and what their gifts are and their skills are, and how can we match this with </a:t>
            </a:r>
            <a:r>
              <a:rPr lang="en-CA" sz="1200" b="0" dirty="0"/>
              <a:t>what communities need.”</a:t>
            </a:r>
            <a:endParaRPr lang="en-US" sz="1200" b="0" dirty="0"/>
          </a:p>
          <a:p>
            <a:pPr lvl="0"/>
            <a:endParaRPr lang="en-CA" u="none" dirty="0">
              <a:cs typeface="Calibri" panose="020F0502020204030204"/>
            </a:endParaRPr>
          </a:p>
          <a:p>
            <a:pPr lvl="0"/>
            <a:endParaRPr lang="en-CA" u="sng" dirty="0">
              <a:cs typeface="Calibri" panose="020F0502020204030204"/>
            </a:endParaRPr>
          </a:p>
          <a:p>
            <a:pPr lvl="0"/>
            <a:r>
              <a:rPr lang="en-CA" u="none" dirty="0">
                <a:cs typeface="Calibri" panose="020F0502020204030204"/>
              </a:rPr>
              <a:t>Participants also felt that the current definition of clinical practice has been westernized and must check specific boxes with little room for flexibility or the incorporation of other cultures and ways of knowing. Participants indicated that a wider definition would provide the basis for challenging western assumptions, and providing ways of including other cultural practices and other more flexible ways of looking at and problem solving the current social issues faced by society. </a:t>
            </a:r>
          </a:p>
          <a:p>
            <a:pPr lvl="0"/>
            <a:endParaRPr lang="en-CA" u="none"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“We've also looked at being really creative, flexible, and open minded about definitions of certain terms such as like “clinical practice,” when we know -- that's a very westernized notion, and that it might not be an appropriate one to apply in all contexts. And so, I think our main innovation around that has been trying to work with students who find our traditional way of doing things problematic. I think we would like to be able to do more in this way and to expand these notions and maybe sort of generalize this approach more.”</a:t>
            </a:r>
          </a:p>
          <a:p>
            <a:pPr lvl="0"/>
            <a:endParaRPr lang="en-CA" u="none" dirty="0">
              <a:cs typeface="Calibri" panose="020F0502020204030204"/>
            </a:endParaRPr>
          </a:p>
          <a:p>
            <a:pPr lvl="0"/>
            <a:endParaRPr lang="en-CA" u="none" dirty="0">
              <a:cs typeface="Calibri" panose="020F0502020204030204"/>
            </a:endParaRPr>
          </a:p>
          <a:p>
            <a:pPr lvl="0"/>
            <a:endParaRPr lang="en-CA" u="none" dirty="0">
              <a:cs typeface="Calibri" panose="020F0502020204030204"/>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22</a:t>
            </a:fld>
            <a:endParaRPr lang="en-US"/>
          </a:p>
        </p:txBody>
      </p:sp>
    </p:spTree>
    <p:extLst>
      <p:ext uri="{BB962C8B-B14F-4D97-AF65-F5344CB8AC3E}">
        <p14:creationId xmlns:p14="http://schemas.microsoft.com/office/powerpoint/2010/main" val="364982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cs typeface="Calibri" panose="020F0502020204030204"/>
              </a:rPr>
              <a:t>We would also like to include the emergence of the Covid-19 pandemic as a way to provide additional context for our findings in this study. </a:t>
            </a:r>
          </a:p>
          <a:p>
            <a:pPr lvl="0"/>
            <a:endParaRPr lang="en-CA" dirty="0">
              <a:cs typeface="Calibri" panose="020F0502020204030204"/>
            </a:endParaRPr>
          </a:p>
          <a:p>
            <a:pPr lvl="0"/>
            <a:r>
              <a:rPr lang="en-CA" dirty="0">
                <a:cs typeface="Calibri" panose="020F0502020204030204"/>
              </a:rPr>
              <a:t>The Covid-19 pandemic has had far-reaching and often ongoing effects on the state of social work field education. Many participants discussed the additional stresses of restructuring how field education was done while in the midst of a global health emergency, and how the already increasing resource scarcity was escalated to, at the time, unseen proportions. They discussed the increased pressure within their agencies and the added stress of ending practicums mid-semester, while simultaneously contending with increased demands, decreased placement options, and the need to learn how to navigate the social work world virtually while still providing standards of care to clients. </a:t>
            </a:r>
          </a:p>
          <a:p>
            <a:pPr lvl="0"/>
            <a:endParaRPr lang="en-CA"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“So, there's been a lot of missed time. And you know, students will read policy manuals only so much and the challenges is, you know, even if you were, if there was no COVID you would still attend to the policy and practice manuals, and especially I could see how ... But you would be having discussions. You have a connection with somebody and now they’re doing it at home. There’s pieces missing. You’ve read it, but where does it go? How do you integrate that? That's why I always my fear.”</a:t>
            </a:r>
            <a:endParaRPr lang="en-US" sz="1050" b="0" dirty="0"/>
          </a:p>
          <a:p>
            <a:pPr lvl="0"/>
            <a:endParaRPr lang="en-CA" dirty="0">
              <a:cs typeface="Calibri" panose="020F0502020204030204"/>
            </a:endParaRPr>
          </a:p>
          <a:p>
            <a:pPr lvl="0"/>
            <a:endParaRPr lang="en-CA" dirty="0">
              <a:cs typeface="Calibri" panose="020F0502020204030204"/>
            </a:endParaRPr>
          </a:p>
          <a:p>
            <a:pPr lvl="0"/>
            <a:r>
              <a:rPr lang="en-CA" dirty="0">
                <a:cs typeface="Calibri" panose="020F0502020204030204"/>
              </a:rPr>
              <a:t>Conversely, many participants felt that the Covid-19 pandemic provided the field education system with the motivation it needed to become more innovative, flexible, and accommodating to the various needs and demands of students. Many felt that the capacity to work remotely is something that should be carried forward into the future where possible, and that remote work specifically opens up numerous avenues for placement options that were previously viewed as impossible or </a:t>
            </a:r>
            <a:r>
              <a:rPr lang="en-CA" b="0" dirty="0">
                <a:cs typeface="Calibri" panose="020F0502020204030204"/>
              </a:rPr>
              <a:t>less</a:t>
            </a:r>
            <a:r>
              <a:rPr lang="en-CA" dirty="0">
                <a:cs typeface="Calibri" panose="020F0502020204030204"/>
              </a:rPr>
              <a:t> viable. </a:t>
            </a:r>
          </a:p>
          <a:p>
            <a:pPr lvl="0"/>
            <a:endParaRPr lang="en-CA"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think the current context is a challenging one. I think it was challenging before COVID. I think it's been made even more challenging since COVID. I think as a social worker now working remotely, that can be a challenge. But I also think it presents a new opportunity to kind of rethink </a:t>
            </a:r>
            <a:r>
              <a:rPr lang="en-US" sz="1200" u="sng" dirty="0"/>
              <a:t>why</a:t>
            </a:r>
            <a:r>
              <a:rPr lang="en-US" sz="1200" dirty="0"/>
              <a:t> we're doing things. I think in moving in online spaces and supporting virtual practicums, it's an opportunity to think about what are the online skills that students also need to develop.”</a:t>
            </a:r>
            <a:endParaRPr lang="en-CA" sz="1200" dirty="0"/>
          </a:p>
          <a:p>
            <a:pPr lvl="0"/>
            <a:endParaRPr lang="en-CA" dirty="0">
              <a:cs typeface="Calibri" panose="020F0502020204030204"/>
            </a:endParaRPr>
          </a:p>
          <a:p>
            <a:pPr lvl="0"/>
            <a:endParaRPr lang="en-CA" dirty="0">
              <a:cs typeface="Calibri" panose="020F0502020204030204"/>
            </a:endParaRPr>
          </a:p>
          <a:p>
            <a:pPr lvl="0"/>
            <a:endParaRPr lang="en-CA" dirty="0">
              <a:cs typeface="Calibri" panose="020F0502020204030204"/>
            </a:endParaRPr>
          </a:p>
          <a:p>
            <a:pPr lvl="0"/>
            <a:endParaRPr lang="en-CA" dirty="0">
              <a:cs typeface="Calibri" panose="020F0502020204030204"/>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23</a:t>
            </a:fld>
            <a:endParaRPr lang="en-US"/>
          </a:p>
        </p:txBody>
      </p:sp>
    </p:spTree>
    <p:extLst>
      <p:ext uri="{BB962C8B-B14F-4D97-AF65-F5344CB8AC3E}">
        <p14:creationId xmlns:p14="http://schemas.microsoft.com/office/powerpoint/2010/main" val="2149461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you’ve seen, this study has provided researchers and field educators with much food for thought regarding the transformation of social work field education. We now conclude with the implications for field education practice and our recommendations for moving forward. </a:t>
            </a:r>
          </a:p>
        </p:txBody>
      </p:sp>
      <p:sp>
        <p:nvSpPr>
          <p:cNvPr id="4" name="Slide Number Placeholder 3"/>
          <p:cNvSpPr>
            <a:spLocks noGrp="1"/>
          </p:cNvSpPr>
          <p:nvPr>
            <p:ph type="sldNum" sz="quarter" idx="5"/>
          </p:nvPr>
        </p:nvSpPr>
        <p:spPr/>
        <p:txBody>
          <a:bodyPr/>
          <a:lstStyle/>
          <a:p>
            <a:fld id="{82BBDE5F-074D-4641-8C78-03302AAEC688}" type="slidenum">
              <a:rPr lang="en-US" smtClean="0"/>
              <a:t>24</a:t>
            </a:fld>
            <a:endParaRPr lang="en-US"/>
          </a:p>
        </p:txBody>
      </p:sp>
    </p:spTree>
    <p:extLst>
      <p:ext uri="{BB962C8B-B14F-4D97-AF65-F5344CB8AC3E}">
        <p14:creationId xmlns:p14="http://schemas.microsoft.com/office/powerpoint/2010/main" val="2992310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cs typeface="Calibri" panose="020F0502020204030204"/>
              </a:rPr>
              <a:t>As we’ve seen, there is an urgent need to transform the social work field education programs, encourage creativity and innovation, provide more flexible options within the field, and find ways to decolonize the current system. Through the generous participation of field educators across the prairie provinces, we have been given a multitude of new practices, insights and approaches that will form the basis for the transformation of social work field education and hopefully create lasting change that benefits social workers, educators, students and clients for years to come. </a:t>
            </a:r>
          </a:p>
        </p:txBody>
      </p:sp>
      <p:sp>
        <p:nvSpPr>
          <p:cNvPr id="4" name="Slide Number Placeholder 3"/>
          <p:cNvSpPr>
            <a:spLocks noGrp="1"/>
          </p:cNvSpPr>
          <p:nvPr>
            <p:ph type="sldNum" sz="quarter" idx="5"/>
          </p:nvPr>
        </p:nvSpPr>
        <p:spPr/>
        <p:txBody>
          <a:bodyPr/>
          <a:lstStyle/>
          <a:p>
            <a:fld id="{0BA263EF-7EE9-4714-B2B4-9808936AF108}" type="slidenum">
              <a:rPr lang="en-US" smtClean="0"/>
              <a:t>25</a:t>
            </a:fld>
            <a:endParaRPr lang="en-US"/>
          </a:p>
        </p:txBody>
      </p:sp>
    </p:spTree>
    <p:extLst>
      <p:ext uri="{BB962C8B-B14F-4D97-AF65-F5344CB8AC3E}">
        <p14:creationId xmlns:p14="http://schemas.microsoft.com/office/powerpoint/2010/main" val="837742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one way of moving forward, ongoing focus groups are being conducted looking at how to best transform social work field education with the goal of speaking to 120 field educators nationally. At present, we are more than halfway to our goal, with more focus groups being scheduled weekly. </a:t>
            </a:r>
          </a:p>
          <a:p>
            <a:endParaRPr lang="en-CA" dirty="0"/>
          </a:p>
          <a:p>
            <a:r>
              <a:rPr lang="en-CA" dirty="0"/>
              <a:t>Our focus group team did connect yesterday and are able to provide an update to these numbers: </a:t>
            </a:r>
          </a:p>
          <a:p>
            <a:pPr marL="171450" indent="-171450">
              <a:buFontTx/>
              <a:buChar char="-"/>
            </a:pPr>
            <a:r>
              <a:rPr lang="en-CA" dirty="0"/>
              <a:t>A total of 20 focus groups have been conducted across Canada, with 81 field educators participating, with the majority of participants located in Alberta and Ontario</a:t>
            </a:r>
          </a:p>
          <a:p>
            <a:pPr marL="171450" indent="-171450">
              <a:buFontTx/>
              <a:buChar char="-"/>
            </a:pPr>
            <a:r>
              <a:rPr lang="en-CA" dirty="0"/>
              <a:t>3 more focus groups are scheduled for the next week, including one this afternoon. </a:t>
            </a:r>
          </a:p>
          <a:p>
            <a:pPr marL="171450" indent="-171450">
              <a:buFontTx/>
              <a:buChar char="-"/>
            </a:pPr>
            <a:r>
              <a:rPr lang="en-CA" dirty="0"/>
              <a:t>A total of 16 additional participants are currently in contact with our focus group team and in the process of being scheduled. </a:t>
            </a:r>
          </a:p>
          <a:p>
            <a:pPr marL="171450" indent="-171450">
              <a:buFontTx/>
              <a:buChar char="-"/>
            </a:pPr>
            <a:endParaRPr lang="en-CA" dirty="0"/>
          </a:p>
          <a:p>
            <a:pPr marL="171450" indent="-171450">
              <a:buFontTx/>
              <a:buChar char="-"/>
            </a:pPr>
            <a:r>
              <a:rPr lang="en-CA" dirty="0"/>
              <a:t>We have roughly 5 transcripts coded and are hoping to have all coding completed early in April with the aim of having a report detailing our findings by the end of May. </a:t>
            </a:r>
          </a:p>
          <a:p>
            <a:pPr marL="0" indent="0">
              <a:buFontTx/>
              <a:buNone/>
            </a:pPr>
            <a:endParaRPr lang="en-CA" dirty="0"/>
          </a:p>
          <a:p>
            <a:r>
              <a:rPr lang="en-US" b="0" i="0" dirty="0">
                <a:solidFill>
                  <a:srgbClr val="000000"/>
                </a:solidFill>
                <a:effectLst/>
                <a:latin typeface="Calibri" panose="020F0502020204030204" pitchFamily="34" charset="0"/>
              </a:rPr>
              <a:t>In addition to FGs, the TFEL team is currently in the process of compiling an inventory of National innovative, promising, and wise practices. Our vision is to develop a user-friendly practical resource that would list and describe practices that have been identified in the interview data. The inventory will be divided into thematic areas representing innovative, promising, and wise practices. The work is currently in progress. O</a:t>
            </a:r>
            <a:r>
              <a:rPr lang="en-US" sz="1800" b="0" i="0" dirty="0">
                <a:solidFill>
                  <a:srgbClr val="000000"/>
                </a:solidFill>
                <a:effectLst/>
                <a:latin typeface="Calibri" panose="020F0502020204030204" pitchFamily="34" charset="0"/>
              </a:rPr>
              <a:t>nce completed, the inventory will be available on the TFEL project website. </a:t>
            </a:r>
            <a:endParaRPr lang="en-CA" dirty="0"/>
          </a:p>
        </p:txBody>
      </p:sp>
      <p:sp>
        <p:nvSpPr>
          <p:cNvPr id="4" name="Slide Number Placeholder 3"/>
          <p:cNvSpPr>
            <a:spLocks noGrp="1"/>
          </p:cNvSpPr>
          <p:nvPr>
            <p:ph type="sldNum" sz="quarter" idx="5"/>
          </p:nvPr>
        </p:nvSpPr>
        <p:spPr/>
        <p:txBody>
          <a:bodyPr/>
          <a:lstStyle/>
          <a:p>
            <a:fld id="{0BA263EF-7EE9-4714-B2B4-9808936AF108}" type="slidenum">
              <a:rPr lang="en-US" smtClean="0"/>
              <a:t>26</a:t>
            </a:fld>
            <a:endParaRPr lang="en-US"/>
          </a:p>
        </p:txBody>
      </p:sp>
    </p:spTree>
    <p:extLst>
      <p:ext uri="{BB962C8B-B14F-4D97-AF65-F5344CB8AC3E}">
        <p14:creationId xmlns:p14="http://schemas.microsoft.com/office/powerpoint/2010/main" val="462057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Our recommendations for social work field education in light of the findings in this study include: </a:t>
            </a:r>
          </a:p>
          <a:p>
            <a:endParaRPr lang="en-CA" dirty="0">
              <a:cs typeface="Calibri"/>
            </a:endParaRPr>
          </a:p>
          <a:p>
            <a:pPr marL="171450" indent="-171450">
              <a:buFont typeface="Arial" panose="020B0604020202020204" pitchFamily="34" charset="0"/>
              <a:buChar char="•"/>
            </a:pPr>
            <a:r>
              <a:rPr lang="en-CA" dirty="0">
                <a:cs typeface="Calibri"/>
              </a:rPr>
              <a:t>Encouraging discussion within schools of social work on how to improve the current field education system in a courageous, hands-on manner that is specific to local and cultural needs, but also takes into account what is currently possible within each environment. </a:t>
            </a:r>
          </a:p>
          <a:p>
            <a:pPr marL="171450" indent="-171450">
              <a:buFont typeface="Arial" panose="020B0604020202020204" pitchFamily="34" charset="0"/>
              <a:buChar char="•"/>
            </a:pPr>
            <a:r>
              <a:rPr lang="en-CA" dirty="0">
                <a:cs typeface="Calibri"/>
              </a:rPr>
              <a:t>Encouraging field educators within agencies to continue to voice their concerns with field coordinators and field liaisons, in hopes that the squeaky wheel does indeed get the grease. </a:t>
            </a:r>
          </a:p>
          <a:p>
            <a:pPr marL="0" indent="0">
              <a:buFont typeface="Arial" panose="020B0604020202020204" pitchFamily="34" charset="0"/>
              <a:buNone/>
            </a:pPr>
            <a:r>
              <a:rPr lang="en-CA" dirty="0">
                <a:cs typeface="Calibri"/>
              </a:rPr>
              <a:t>And </a:t>
            </a:r>
          </a:p>
          <a:p>
            <a:pPr marL="171450" indent="-171450">
              <a:buFont typeface="Arial" panose="020B0604020202020204" pitchFamily="34" charset="0"/>
              <a:buChar char="•"/>
            </a:pPr>
            <a:r>
              <a:rPr lang="en-CA" dirty="0">
                <a:cs typeface="Calibri"/>
              </a:rPr>
              <a:t>Encouraging field education policy-makers to take note of the struggles and recommendations made by field educators within this study.</a:t>
            </a:r>
          </a:p>
          <a:p>
            <a:endParaRPr lang="en-CA" dirty="0">
              <a:cs typeface="Calibri"/>
            </a:endParaRPr>
          </a:p>
          <a:p>
            <a:r>
              <a:rPr lang="en-CA" dirty="0">
                <a:cs typeface="Calibri"/>
              </a:rPr>
              <a:t>Ultimately, we hope this research provides a resource for creative, innovative, and sustainable options on how to restructure and transform social work field education in a way that reduces the stress on the current field education system, engages conversations among stakeholders, and provides benefits to students, field educators, and clients. </a:t>
            </a:r>
          </a:p>
        </p:txBody>
      </p:sp>
      <p:sp>
        <p:nvSpPr>
          <p:cNvPr id="4" name="Slide Number Placeholder 3"/>
          <p:cNvSpPr>
            <a:spLocks noGrp="1"/>
          </p:cNvSpPr>
          <p:nvPr>
            <p:ph type="sldNum" sz="quarter" idx="5"/>
          </p:nvPr>
        </p:nvSpPr>
        <p:spPr/>
        <p:txBody>
          <a:bodyPr/>
          <a:lstStyle/>
          <a:p>
            <a:fld id="{0BA263EF-7EE9-4714-B2B4-9808936AF108}" type="slidenum">
              <a:rPr lang="en-US" smtClean="0"/>
              <a:t>27</a:t>
            </a:fld>
            <a:endParaRPr lang="en-US"/>
          </a:p>
        </p:txBody>
      </p:sp>
    </p:spTree>
    <p:extLst>
      <p:ext uri="{BB962C8B-B14F-4D97-AF65-F5344CB8AC3E}">
        <p14:creationId xmlns:p14="http://schemas.microsoft.com/office/powerpoint/2010/main" val="257468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28</a:t>
            </a:fld>
            <a:endParaRPr lang="en-US"/>
          </a:p>
        </p:txBody>
      </p:sp>
    </p:spTree>
    <p:extLst>
      <p:ext uri="{BB962C8B-B14F-4D97-AF65-F5344CB8AC3E}">
        <p14:creationId xmlns:p14="http://schemas.microsoft.com/office/powerpoint/2010/main" val="2410727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F4E390CA-4FEC-40F5-9FDE-86459AC3F28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B2615343-8B6C-43AD-B626-0BACE2B822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sz="1200" i="0" kern="1200" dirty="0">
                <a:solidFill>
                  <a:schemeClr val="tx1"/>
                </a:solidFill>
                <a:effectLst/>
                <a:latin typeface="+mn-lt"/>
                <a:ea typeface="+mn-ea"/>
                <a:cs typeface="+mn-cs"/>
              </a:rPr>
              <a:t>VIBHA?</a:t>
            </a:r>
            <a:br>
              <a:rPr lang="en-CA" sz="1200" i="0" kern="1200" dirty="0">
                <a:solidFill>
                  <a:schemeClr val="tx1"/>
                </a:solidFill>
                <a:effectLst/>
                <a:latin typeface="+mn-lt"/>
                <a:ea typeface="+mn-ea"/>
                <a:cs typeface="+mn-cs"/>
              </a:rPr>
            </a:br>
            <a:endParaRPr lang="en-CA" sz="1200" i="1"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Thank everyone for joining and communicate contact information</a:t>
            </a:r>
            <a:r>
              <a:rPr lang="en-CA" dirty="0">
                <a:effectLst/>
              </a:rPr>
              <a:t> </a:t>
            </a:r>
            <a:endParaRPr lang="en-US" dirty="0"/>
          </a:p>
          <a:p>
            <a:endParaRPr lang="en-CA" i="1" dirty="0">
              <a:cs typeface="+mn-lt"/>
            </a:endParaRPr>
          </a:p>
        </p:txBody>
      </p:sp>
      <p:sp>
        <p:nvSpPr>
          <p:cNvPr id="53251" name="Slide Number Placeholder 3">
            <a:extLst>
              <a:ext uri="{FF2B5EF4-FFF2-40B4-BE49-F238E27FC236}">
                <a16:creationId xmlns:a16="http://schemas.microsoft.com/office/drawing/2014/main" id="{4DE81D06-9E73-432E-A212-F22D9374F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Arial Unicode MS"/>
                <a:cs typeface="Arial Unicode MS"/>
              </a:defRPr>
            </a:lvl1pPr>
            <a:lvl2pPr marL="742950" indent="-285750" latinLnBrk="1">
              <a:defRPr>
                <a:solidFill>
                  <a:schemeClr val="tx1"/>
                </a:solidFill>
                <a:latin typeface="Arial" panose="020B0604020202020204" pitchFamily="34" charset="0"/>
                <a:ea typeface="Arial Unicode MS"/>
                <a:cs typeface="Arial Unicode MS"/>
              </a:defRPr>
            </a:lvl2pPr>
            <a:lvl3pPr marL="1143000" indent="-228600" latinLnBrk="1">
              <a:defRPr>
                <a:solidFill>
                  <a:schemeClr val="tx1"/>
                </a:solidFill>
                <a:latin typeface="Arial" panose="020B0604020202020204" pitchFamily="34" charset="0"/>
                <a:ea typeface="Arial Unicode MS"/>
                <a:cs typeface="Arial Unicode MS"/>
              </a:defRPr>
            </a:lvl3pPr>
            <a:lvl4pPr marL="1600200" indent="-228600" latinLnBrk="1">
              <a:defRPr>
                <a:solidFill>
                  <a:schemeClr val="tx1"/>
                </a:solidFill>
                <a:latin typeface="Arial" panose="020B0604020202020204" pitchFamily="34" charset="0"/>
                <a:ea typeface="Arial Unicode MS"/>
                <a:cs typeface="Arial Unicode MS"/>
              </a:defRPr>
            </a:lvl4pPr>
            <a:lvl5pPr marL="2057400" indent="-228600" latinLnBrk="1">
              <a:defRPr>
                <a:solidFill>
                  <a:schemeClr val="tx1"/>
                </a:solidFill>
                <a:latin typeface="Arial" panose="020B0604020202020204" pitchFamily="34" charset="0"/>
                <a:ea typeface="Arial Unicode MS"/>
                <a:cs typeface="Arial Unicode MS"/>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9pPr>
          </a:lstStyle>
          <a:p>
            <a:fld id="{28291DE8-47B7-4B52-8216-E3A3DD9F7832}" type="slidenum">
              <a:rPr lang="en-US" altLang="en-US">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BBDE5F-074D-4641-8C78-03302AAEC688}" type="slidenum">
              <a:rPr lang="en-US" smtClean="0"/>
              <a:t>30</a:t>
            </a:fld>
            <a:endParaRPr lang="en-US"/>
          </a:p>
        </p:txBody>
      </p:sp>
    </p:spTree>
    <p:extLst>
      <p:ext uri="{BB962C8B-B14F-4D97-AF65-F5344CB8AC3E}">
        <p14:creationId xmlns:p14="http://schemas.microsoft.com/office/powerpoint/2010/main" val="14812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JULIE</a:t>
            </a:r>
          </a:p>
        </p:txBody>
      </p:sp>
      <p:sp>
        <p:nvSpPr>
          <p:cNvPr id="4" name="Slide Number Placeholder 3"/>
          <p:cNvSpPr>
            <a:spLocks noGrp="1"/>
          </p:cNvSpPr>
          <p:nvPr>
            <p:ph type="sldNum" sz="quarter" idx="5"/>
          </p:nvPr>
        </p:nvSpPr>
        <p:spPr/>
        <p:txBody>
          <a:bodyPr/>
          <a:lstStyle/>
          <a:p>
            <a:fld id="{0BA263EF-7EE9-4714-B2B4-9808936AF108}" type="slidenum">
              <a:rPr lang="en-US" smtClean="0"/>
              <a:t>3</a:t>
            </a:fld>
            <a:endParaRPr lang="en-US"/>
          </a:p>
        </p:txBody>
      </p:sp>
    </p:spTree>
    <p:extLst>
      <p:ext uri="{BB962C8B-B14F-4D97-AF65-F5344CB8AC3E}">
        <p14:creationId xmlns:p14="http://schemas.microsoft.com/office/powerpoint/2010/main" val="369927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BA263EF-7EE9-4714-B2B4-9808936AF108}" type="slidenum">
              <a:rPr lang="en-US" smtClean="0"/>
              <a:t>4</a:t>
            </a:fld>
            <a:endParaRPr lang="en-US"/>
          </a:p>
        </p:txBody>
      </p:sp>
    </p:spTree>
    <p:extLst>
      <p:ext uri="{BB962C8B-B14F-4D97-AF65-F5344CB8AC3E}">
        <p14:creationId xmlns:p14="http://schemas.microsoft.com/office/powerpoint/2010/main" val="181380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A263EF-7EE9-4714-B2B4-9808936AF1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7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en-CA" sz="1200" kern="1200" dirty="0">
              <a:effectLst/>
              <a:cs typeface="+mn-lt"/>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6</a:t>
            </a:fld>
            <a:endParaRPr lang="en-US"/>
          </a:p>
        </p:txBody>
      </p:sp>
    </p:spTree>
    <p:extLst>
      <p:ext uri="{BB962C8B-B14F-4D97-AF65-F5344CB8AC3E}">
        <p14:creationId xmlns:p14="http://schemas.microsoft.com/office/powerpoint/2010/main" val="117946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BA263EF-7EE9-4714-B2B4-9808936AF108}" type="slidenum">
              <a:rPr lang="en-US" smtClean="0"/>
              <a:t>8</a:t>
            </a:fld>
            <a:endParaRPr lang="en-US"/>
          </a:p>
        </p:txBody>
      </p:sp>
    </p:spTree>
    <p:extLst>
      <p:ext uri="{BB962C8B-B14F-4D97-AF65-F5344CB8AC3E}">
        <p14:creationId xmlns:p14="http://schemas.microsoft.com/office/powerpoint/2010/main" val="52014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The key terms for this study include innovative, promising, and wise practices. We’ll go over definitions for these terms here.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A263EF-7EE9-4714-B2B4-9808936AF1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09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cs typeface="Calibri" panose="020F0502020204030204"/>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10</a:t>
            </a:fld>
            <a:endParaRPr lang="en-US"/>
          </a:p>
        </p:txBody>
      </p:sp>
    </p:spTree>
    <p:extLst>
      <p:ext uri="{BB962C8B-B14F-4D97-AF65-F5344CB8AC3E}">
        <p14:creationId xmlns:p14="http://schemas.microsoft.com/office/powerpoint/2010/main" val="3593236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05951" y="5956137"/>
            <a:ext cx="2844800" cy="365125"/>
          </a:xfrm>
        </p:spPr>
        <p:txBody>
          <a:bodyPr/>
          <a:lstStyle>
            <a:lvl1pPr>
              <a:defRPr sz="1600">
                <a:solidFill>
                  <a:schemeClr val="accent1">
                    <a:lumMod val="75000"/>
                    <a:lumOff val="25000"/>
                  </a:schemeClr>
                </a:solidFill>
              </a:defRPr>
            </a:lvl1pPr>
          </a:lstStyle>
          <a:p>
            <a:fld id="{B61BEF0D-F0BB-DE4B-95CE-6DB70DBA9567}" type="datetimeFigureOut">
              <a:rPr lang="en-US" smtClean="0"/>
              <a:pPr/>
              <a:t>3/17/2022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pic>
        <p:nvPicPr>
          <p:cNvPr id="9" name="Picture 8" descr="A drawing of a person&#10;&#10;Description automatically generated">
            <a:extLst>
              <a:ext uri="{FF2B5EF4-FFF2-40B4-BE49-F238E27FC236}">
                <a16:creationId xmlns:a16="http://schemas.microsoft.com/office/drawing/2014/main" id="{B6B6C2ED-F9D9-4EF8-B641-D7D633377087}"/>
              </a:ext>
            </a:extLst>
          </p:cNvPr>
          <p:cNvPicPr>
            <a:picLocks noChangeAspect="1"/>
          </p:cNvPicPr>
          <p:nvPr userDrawn="1"/>
        </p:nvPicPr>
        <p:blipFill>
          <a:blip r:embed="rId2"/>
          <a:stretch>
            <a:fillRect/>
          </a:stretch>
        </p:blipFill>
        <p:spPr>
          <a:xfrm>
            <a:off x="528636" y="5951811"/>
            <a:ext cx="2105025" cy="4672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3/17/2022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41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3/17/2022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3/17/2022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3/17/2022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tfelproject@ucalgary.ca"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AE6E20-272B-4965-A636-4C47C90BB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A6CA9-521B-45DD-BD43-C10C2A47C8BF}"/>
              </a:ext>
            </a:extLst>
          </p:cNvPr>
          <p:cNvSpPr>
            <a:spLocks noGrp="1"/>
          </p:cNvSpPr>
          <p:nvPr>
            <p:ph type="ctrTitle" idx="4294967295"/>
          </p:nvPr>
        </p:nvSpPr>
        <p:spPr>
          <a:xfrm>
            <a:off x="537902" y="1944886"/>
            <a:ext cx="11107225" cy="1634183"/>
          </a:xfrm>
        </p:spPr>
        <p:txBody>
          <a:bodyPr>
            <a:noAutofit/>
          </a:bodyPr>
          <a:lstStyle/>
          <a:p>
            <a:pPr algn="ctr"/>
            <a:br>
              <a:rPr lang="en-US" sz="3000" b="1" dirty="0">
                <a:solidFill>
                  <a:schemeClr val="accent1"/>
                </a:solidFill>
              </a:rPr>
            </a:br>
            <a:br>
              <a:rPr lang="en-US" sz="3000" b="1" dirty="0">
                <a:solidFill>
                  <a:schemeClr val="accent1"/>
                </a:solidFill>
              </a:rPr>
            </a:br>
            <a:br>
              <a:rPr lang="en-US" sz="3000" b="1" dirty="0">
                <a:solidFill>
                  <a:schemeClr val="accent1"/>
                </a:solidFill>
              </a:rPr>
            </a:br>
            <a:br>
              <a:rPr lang="en-US" sz="3000" b="1" dirty="0">
                <a:solidFill>
                  <a:schemeClr val="accent1"/>
                </a:solidFill>
              </a:rPr>
            </a:br>
            <a:br>
              <a:rPr lang="en-US" sz="3000" b="1" dirty="0">
                <a:solidFill>
                  <a:schemeClr val="accent1"/>
                </a:solidFill>
              </a:rPr>
            </a:br>
            <a:br>
              <a:rPr lang="en-US" sz="3000" b="1" dirty="0">
                <a:solidFill>
                  <a:schemeClr val="accent1"/>
                </a:solidFill>
              </a:rPr>
            </a:br>
            <a:br>
              <a:rPr lang="en-US" sz="3000" b="1" dirty="0">
                <a:solidFill>
                  <a:schemeClr val="accent1"/>
                </a:solidFill>
              </a:rPr>
            </a:br>
            <a:br>
              <a:rPr lang="en-US" sz="4000" b="1" dirty="0">
                <a:solidFill>
                  <a:schemeClr val="accent1"/>
                </a:solidFill>
              </a:rPr>
            </a:br>
            <a:endParaRPr lang="en-US" sz="5400" b="1" dirty="0">
              <a:solidFill>
                <a:schemeClr val="accent1"/>
              </a:solidFill>
            </a:endParaRPr>
          </a:p>
        </p:txBody>
      </p:sp>
      <p:pic>
        <p:nvPicPr>
          <p:cNvPr id="5" name="Picture 4" descr="A close up of a sign&#10;&#10;Description automatically generated">
            <a:extLst>
              <a:ext uri="{FF2B5EF4-FFF2-40B4-BE49-F238E27FC236}">
                <a16:creationId xmlns:a16="http://schemas.microsoft.com/office/drawing/2014/main" id="{AD7DBC3B-8274-49B9-BE64-4F0C115A2291}"/>
              </a:ext>
            </a:extLst>
          </p:cNvPr>
          <p:cNvPicPr>
            <a:picLocks noChangeAspect="1"/>
          </p:cNvPicPr>
          <p:nvPr/>
        </p:nvPicPr>
        <p:blipFill>
          <a:blip r:embed="rId3"/>
          <a:stretch>
            <a:fillRect/>
          </a:stretch>
        </p:blipFill>
        <p:spPr>
          <a:xfrm>
            <a:off x="4714875" y="664605"/>
            <a:ext cx="2762250" cy="649130"/>
          </a:xfrm>
          <a:prstGeom prst="rect">
            <a:avLst/>
          </a:prstGeom>
        </p:spPr>
      </p:pic>
      <p:sp>
        <p:nvSpPr>
          <p:cNvPr id="7" name="TextBox 6">
            <a:extLst>
              <a:ext uri="{FF2B5EF4-FFF2-40B4-BE49-F238E27FC236}">
                <a16:creationId xmlns:a16="http://schemas.microsoft.com/office/drawing/2014/main" id="{E2A43425-053C-4A67-9E1B-416596CC8033}"/>
              </a:ext>
            </a:extLst>
          </p:cNvPr>
          <p:cNvSpPr txBox="1"/>
          <p:nvPr/>
        </p:nvSpPr>
        <p:spPr>
          <a:xfrm>
            <a:off x="1972356" y="4262943"/>
            <a:ext cx="8238315" cy="1938992"/>
          </a:xfrm>
          <a:prstGeom prst="rect">
            <a:avLst/>
          </a:prstGeom>
          <a:noFill/>
        </p:spPr>
        <p:txBody>
          <a:bodyPr wrap="square" lIns="91440" tIns="45720" rIns="91440" bIns="45720" rtlCol="0" anchor="t">
            <a:spAutoFit/>
          </a:bodyPr>
          <a:lstStyle/>
          <a:p>
            <a:pPr algn="ctr"/>
            <a:endParaRPr lang="en-US" sz="2400" dirty="0">
              <a:solidFill>
                <a:schemeClr val="tx2"/>
              </a:solidFill>
            </a:endParaRPr>
          </a:p>
          <a:p>
            <a:pPr algn="ctr"/>
            <a:r>
              <a:rPr lang="en-US" sz="2400" b="1" dirty="0">
                <a:solidFill>
                  <a:schemeClr val="accent2"/>
                </a:solidFill>
              </a:rPr>
              <a:t>Presenters: Dr. Vibha Kaushik &amp; Shannon Klassen</a:t>
            </a:r>
          </a:p>
          <a:p>
            <a:pPr algn="ctr"/>
            <a:r>
              <a:rPr lang="en-US" sz="2400" b="1" dirty="0">
                <a:solidFill>
                  <a:schemeClr val="bg2"/>
                </a:solidFill>
              </a:rPr>
              <a:t>Discussants: Dr. Christine A. Walsh</a:t>
            </a:r>
          </a:p>
          <a:p>
            <a:pPr algn="ctr"/>
            <a:r>
              <a:rPr lang="en-US" sz="2400" dirty="0">
                <a:solidFill>
                  <a:srgbClr val="595959"/>
                </a:solidFill>
              </a:rPr>
              <a:t>March 18, 2022</a:t>
            </a:r>
          </a:p>
          <a:p>
            <a:pPr algn="ctr"/>
            <a:endParaRPr lang="en-US" sz="2400" dirty="0">
              <a:solidFill>
                <a:schemeClr val="tx2"/>
              </a:solidFill>
            </a:endParaRPr>
          </a:p>
        </p:txBody>
      </p:sp>
      <p:sp>
        <p:nvSpPr>
          <p:cNvPr id="3" name="Rectangle 2">
            <a:extLst>
              <a:ext uri="{FF2B5EF4-FFF2-40B4-BE49-F238E27FC236}">
                <a16:creationId xmlns:a16="http://schemas.microsoft.com/office/drawing/2014/main" id="{79529339-C20E-3D4B-87E5-BF00FCC1562E}"/>
              </a:ext>
            </a:extLst>
          </p:cNvPr>
          <p:cNvSpPr/>
          <p:nvPr/>
        </p:nvSpPr>
        <p:spPr>
          <a:xfrm>
            <a:off x="1200443" y="1944886"/>
            <a:ext cx="9791114" cy="1938992"/>
          </a:xfrm>
          <a:prstGeom prst="rect">
            <a:avLst/>
          </a:prstGeom>
        </p:spPr>
        <p:txBody>
          <a:bodyPr wrap="square">
            <a:spAutoFit/>
          </a:bodyPr>
          <a:lstStyle/>
          <a:p>
            <a:pPr algn="ctr" fontAlgn="base"/>
            <a:r>
              <a:rPr lang="en-US" sz="4000" b="1" dirty="0">
                <a:solidFill>
                  <a:schemeClr val="accent1"/>
                </a:solidFill>
                <a:latin typeface="Gill Sans MT" panose="020B0502020104020203" pitchFamily="34" charset="77"/>
              </a:rPr>
              <a:t>Innovative, Promising, &amp; Wise Practices: Social Work Field Education in the Prairie Region</a:t>
            </a:r>
            <a:endParaRPr lang="en-US" sz="4000" dirty="0">
              <a:solidFill>
                <a:schemeClr val="accent1"/>
              </a:solidFill>
              <a:latin typeface="Segoe UI" panose="020B0502040204020203" pitchFamily="34" charset="0"/>
            </a:endParaRPr>
          </a:p>
        </p:txBody>
      </p:sp>
    </p:spTree>
    <p:extLst>
      <p:ext uri="{BB962C8B-B14F-4D97-AF65-F5344CB8AC3E}">
        <p14:creationId xmlns:p14="http://schemas.microsoft.com/office/powerpoint/2010/main" val="131438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84" name="Rectangle 83">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14329-F34E-9B43-A335-5CCACF307A9B}"/>
              </a:ext>
            </a:extLst>
          </p:cNvPr>
          <p:cNvSpPr>
            <a:spLocks noGrp="1"/>
          </p:cNvSpPr>
          <p:nvPr>
            <p:ph type="title"/>
          </p:nvPr>
        </p:nvSpPr>
        <p:spPr>
          <a:xfrm>
            <a:off x="643468" y="1033389"/>
            <a:ext cx="4826256" cy="4825409"/>
          </a:xfrm>
        </p:spPr>
        <p:txBody>
          <a:bodyPr vert="horz" lIns="91440" tIns="45720" rIns="91440" bIns="45720" rtlCol="0" anchor="ctr">
            <a:normAutofit/>
          </a:bodyPr>
          <a:lstStyle/>
          <a:p>
            <a:r>
              <a:rPr lang="en-US" sz="4400" b="1" dirty="0">
                <a:solidFill>
                  <a:srgbClr val="FFFFFF"/>
                </a:solidFill>
              </a:rPr>
              <a:t>Innovative practices</a:t>
            </a:r>
          </a:p>
        </p:txBody>
      </p:sp>
      <p:sp>
        <p:nvSpPr>
          <p:cNvPr id="86" name="Rectangle 85">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3A634F0-6694-724D-9148-5D3F8632DDAB}"/>
              </a:ext>
            </a:extLst>
          </p:cNvPr>
          <p:cNvSpPr>
            <a:spLocks noGrp="1"/>
          </p:cNvSpPr>
          <p:nvPr>
            <p:ph idx="1"/>
          </p:nvPr>
        </p:nvSpPr>
        <p:spPr>
          <a:xfrm>
            <a:off x="6755769" y="1033390"/>
            <a:ext cx="4855037" cy="4825409"/>
          </a:xfrm>
          <a:ln w="57150">
            <a:noFill/>
          </a:ln>
        </p:spPr>
        <p:txBody>
          <a:bodyPr vert="horz" lIns="91440" tIns="45720" rIns="91440" bIns="45720" rtlCol="0" anchor="ctr">
            <a:normAutofit/>
          </a:bodyPr>
          <a:lstStyle/>
          <a:p>
            <a:pPr>
              <a:spcBef>
                <a:spcPts val="0"/>
              </a:spcBef>
              <a:spcAft>
                <a:spcPts val="1800"/>
              </a:spcAft>
            </a:pPr>
            <a:r>
              <a:rPr lang="en-US" sz="2200" dirty="0"/>
              <a:t>Cutting edge practices that have the potential to enhance field education while addressing existing challenges. </a:t>
            </a:r>
          </a:p>
          <a:p>
            <a:pPr>
              <a:spcBef>
                <a:spcPts val="0"/>
              </a:spcBef>
              <a:spcAft>
                <a:spcPts val="1800"/>
              </a:spcAft>
            </a:pPr>
            <a:r>
              <a:rPr lang="en-US" sz="2200" dirty="0"/>
              <a:t>New practices that have not yet been tested in some areas. </a:t>
            </a:r>
          </a:p>
          <a:p>
            <a:pPr>
              <a:spcBef>
                <a:spcPts val="0"/>
              </a:spcBef>
              <a:spcAft>
                <a:spcPts val="1800"/>
              </a:spcAft>
            </a:pPr>
            <a:r>
              <a:rPr lang="en-US" sz="2200" dirty="0"/>
              <a:t>Show promise in their potential to enhance field education and address some of the challenges that exist.</a:t>
            </a:r>
          </a:p>
        </p:txBody>
      </p:sp>
    </p:spTree>
    <p:extLst>
      <p:ext uri="{BB962C8B-B14F-4D97-AF65-F5344CB8AC3E}">
        <p14:creationId xmlns:p14="http://schemas.microsoft.com/office/powerpoint/2010/main" val="387976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48" name="Rectangle 47">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14329-F34E-9B43-A335-5CCACF307A9B}"/>
              </a:ext>
            </a:extLst>
          </p:cNvPr>
          <p:cNvSpPr>
            <a:spLocks noGrp="1"/>
          </p:cNvSpPr>
          <p:nvPr>
            <p:ph type="title"/>
          </p:nvPr>
        </p:nvSpPr>
        <p:spPr>
          <a:xfrm>
            <a:off x="643468" y="1033389"/>
            <a:ext cx="4826256" cy="4825409"/>
          </a:xfrm>
        </p:spPr>
        <p:txBody>
          <a:bodyPr vert="horz" lIns="91440" tIns="45720" rIns="91440" bIns="45720" rtlCol="0" anchor="ctr">
            <a:normAutofit/>
          </a:bodyPr>
          <a:lstStyle/>
          <a:p>
            <a:r>
              <a:rPr lang="en-US" sz="4400" b="1" dirty="0">
                <a:solidFill>
                  <a:srgbClr val="FFFFFF"/>
                </a:solidFill>
              </a:rPr>
              <a:t>Promising Practices</a:t>
            </a:r>
          </a:p>
        </p:txBody>
      </p:sp>
      <p:sp>
        <p:nvSpPr>
          <p:cNvPr id="50" name="Rectangle 49">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3A634F0-6694-724D-9148-5D3F8632DDAB}"/>
              </a:ext>
            </a:extLst>
          </p:cNvPr>
          <p:cNvSpPr>
            <a:spLocks noGrp="1"/>
          </p:cNvSpPr>
          <p:nvPr>
            <p:ph idx="1"/>
          </p:nvPr>
        </p:nvSpPr>
        <p:spPr>
          <a:xfrm>
            <a:off x="6755769" y="1033390"/>
            <a:ext cx="4855037" cy="4825409"/>
          </a:xfrm>
          <a:ln w="57150">
            <a:noFill/>
          </a:ln>
        </p:spPr>
        <p:txBody>
          <a:bodyPr vert="horz" lIns="91440" tIns="45720" rIns="91440" bIns="45720" rtlCol="0" anchor="ctr">
            <a:normAutofit/>
          </a:bodyPr>
          <a:lstStyle/>
          <a:p>
            <a:pPr>
              <a:spcBef>
                <a:spcPts val="0"/>
              </a:spcBef>
              <a:spcAft>
                <a:spcPts val="1800"/>
              </a:spcAft>
            </a:pPr>
            <a:r>
              <a:rPr lang="en-US" sz="2200" dirty="0"/>
              <a:t>Approaches, interventions, programs, services, or strategies that show potential for enhancing field education. </a:t>
            </a:r>
          </a:p>
          <a:p>
            <a:pPr>
              <a:spcBef>
                <a:spcPts val="0"/>
              </a:spcBef>
              <a:spcAft>
                <a:spcPts val="1800"/>
              </a:spcAft>
            </a:pPr>
            <a:r>
              <a:rPr lang="en-US" sz="2200" dirty="0"/>
              <a:t>May address specific challenges experienced in social work field education. </a:t>
            </a:r>
          </a:p>
          <a:p>
            <a:pPr>
              <a:spcBef>
                <a:spcPts val="0"/>
              </a:spcBef>
              <a:spcAft>
                <a:spcPts val="1800"/>
              </a:spcAft>
            </a:pPr>
            <a:r>
              <a:rPr lang="en-US" sz="2200" dirty="0"/>
              <a:t>May be undergoing evaluation for effectiveness and replicability and have demonstrated the ability to achieve their stated aims.</a:t>
            </a:r>
          </a:p>
        </p:txBody>
      </p:sp>
    </p:spTree>
    <p:extLst>
      <p:ext uri="{BB962C8B-B14F-4D97-AF65-F5344CB8AC3E}">
        <p14:creationId xmlns:p14="http://schemas.microsoft.com/office/powerpoint/2010/main" val="345316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58">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60">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63" name="Rectangle 62">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14329-F34E-9B43-A335-5CCACF307A9B}"/>
              </a:ext>
            </a:extLst>
          </p:cNvPr>
          <p:cNvSpPr>
            <a:spLocks noGrp="1"/>
          </p:cNvSpPr>
          <p:nvPr>
            <p:ph type="title"/>
          </p:nvPr>
        </p:nvSpPr>
        <p:spPr>
          <a:xfrm>
            <a:off x="643468" y="1033389"/>
            <a:ext cx="4826256" cy="4825409"/>
          </a:xfrm>
        </p:spPr>
        <p:txBody>
          <a:bodyPr vert="horz" lIns="91440" tIns="45720" rIns="91440" bIns="45720" rtlCol="0" anchor="ctr">
            <a:normAutofit/>
          </a:bodyPr>
          <a:lstStyle/>
          <a:p>
            <a:r>
              <a:rPr lang="en-US" sz="4400" b="1" dirty="0">
                <a:solidFill>
                  <a:srgbClr val="FFFFFF"/>
                </a:solidFill>
              </a:rPr>
              <a:t>Wise Practices</a:t>
            </a:r>
          </a:p>
        </p:txBody>
      </p:sp>
      <p:sp>
        <p:nvSpPr>
          <p:cNvPr id="65" name="Rectangle 64">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66">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3A634F0-6694-724D-9148-5D3F8632DDAB}"/>
              </a:ext>
            </a:extLst>
          </p:cNvPr>
          <p:cNvSpPr>
            <a:spLocks noGrp="1"/>
          </p:cNvSpPr>
          <p:nvPr>
            <p:ph idx="1"/>
          </p:nvPr>
        </p:nvSpPr>
        <p:spPr>
          <a:xfrm>
            <a:off x="6755769" y="1033390"/>
            <a:ext cx="4855037" cy="4825409"/>
          </a:xfrm>
          <a:ln w="57150">
            <a:noFill/>
          </a:ln>
        </p:spPr>
        <p:txBody>
          <a:bodyPr vert="horz" lIns="91440" tIns="45720" rIns="91440" bIns="45720" rtlCol="0" anchor="ctr">
            <a:normAutofit/>
          </a:bodyPr>
          <a:lstStyle/>
          <a:p>
            <a:pPr>
              <a:spcBef>
                <a:spcPts val="0"/>
              </a:spcBef>
              <a:spcAft>
                <a:spcPts val="1800"/>
              </a:spcAft>
            </a:pPr>
            <a:r>
              <a:rPr lang="en-US" sz="2200" dirty="0"/>
              <a:t>Indigenous-centered practices that are flexible, locally, and culturally relevant.</a:t>
            </a:r>
          </a:p>
          <a:p>
            <a:pPr>
              <a:spcBef>
                <a:spcPts val="0"/>
              </a:spcBef>
              <a:spcAft>
                <a:spcPts val="1800"/>
              </a:spcAft>
            </a:pPr>
            <a:r>
              <a:rPr lang="en-US" sz="2200" dirty="0"/>
              <a:t>Respect all forms of understanding including lived experience, traditional knowledge, and the use of story. </a:t>
            </a:r>
          </a:p>
          <a:p>
            <a:pPr>
              <a:spcBef>
                <a:spcPts val="0"/>
              </a:spcBef>
              <a:spcAft>
                <a:spcPts val="1800"/>
              </a:spcAft>
            </a:pPr>
            <a:r>
              <a:rPr lang="en-US" sz="2200" dirty="0"/>
              <a:t>Relational in nature and encourage mutual respect, inclusivity, and collectivity. </a:t>
            </a:r>
          </a:p>
        </p:txBody>
      </p:sp>
    </p:spTree>
    <p:extLst>
      <p:ext uri="{BB962C8B-B14F-4D97-AF65-F5344CB8AC3E}">
        <p14:creationId xmlns:p14="http://schemas.microsoft.com/office/powerpoint/2010/main" val="10599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1" name="Rectangle 50">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C824E76E-6101-F447-BB8A-7A3634DE62DD}"/>
              </a:ext>
            </a:extLst>
          </p:cNvPr>
          <p:cNvSpPr>
            <a:spLocks noGrp="1"/>
          </p:cNvSpPr>
          <p:nvPr>
            <p:ph type="title"/>
          </p:nvPr>
        </p:nvSpPr>
        <p:spPr>
          <a:xfrm>
            <a:off x="4857404" y="1577340"/>
            <a:ext cx="6851996" cy="3703320"/>
          </a:xfrm>
        </p:spPr>
        <p:txBody>
          <a:bodyPr vert="horz" lIns="91440" tIns="45720" rIns="91440" bIns="45720" rtlCol="0" anchor="ctr">
            <a:normAutofit/>
          </a:bodyPr>
          <a:lstStyle/>
          <a:p>
            <a:r>
              <a:rPr lang="en-US" sz="6000" b="1" dirty="0">
                <a:solidFill>
                  <a:schemeClr val="tx2"/>
                </a:solidFill>
              </a:rPr>
              <a:t>methodology</a:t>
            </a:r>
          </a:p>
        </p:txBody>
      </p:sp>
      <p:sp>
        <p:nvSpPr>
          <p:cNvPr id="53" name="Rectangle 52">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1002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2095-DCE5-43F1-94EF-8FC61E838077}"/>
              </a:ext>
            </a:extLst>
          </p:cNvPr>
          <p:cNvSpPr>
            <a:spLocks noGrp="1"/>
          </p:cNvSpPr>
          <p:nvPr>
            <p:ph type="title"/>
          </p:nvPr>
        </p:nvSpPr>
        <p:spPr/>
        <p:txBody>
          <a:bodyPr/>
          <a:lstStyle/>
          <a:p>
            <a:r>
              <a:rPr lang="en-CA" b="1" dirty="0"/>
              <a:t>Data Collection</a:t>
            </a:r>
          </a:p>
        </p:txBody>
      </p:sp>
      <p:pic>
        <p:nvPicPr>
          <p:cNvPr id="5" name="Content Placeholder 4">
            <a:extLst>
              <a:ext uri="{FF2B5EF4-FFF2-40B4-BE49-F238E27FC236}">
                <a16:creationId xmlns:a16="http://schemas.microsoft.com/office/drawing/2014/main" id="{00342E42-2656-4B24-AF21-2F89D7F56E74}"/>
              </a:ext>
            </a:extLst>
          </p:cNvPr>
          <p:cNvPicPr>
            <a:picLocks noGrp="1" noChangeAspect="1"/>
          </p:cNvPicPr>
          <p:nvPr>
            <p:ph idx="1"/>
          </p:nvPr>
        </p:nvPicPr>
        <p:blipFill rotWithShape="1">
          <a:blip r:embed="rId3"/>
          <a:srcRect t="295" b="-1"/>
          <a:stretch/>
        </p:blipFill>
        <p:spPr>
          <a:xfrm>
            <a:off x="7290148" y="-1"/>
            <a:ext cx="4889326" cy="6883329"/>
          </a:xfrm>
        </p:spPr>
      </p:pic>
      <p:sp>
        <p:nvSpPr>
          <p:cNvPr id="21" name="Content Placeholder 2">
            <a:extLst>
              <a:ext uri="{FF2B5EF4-FFF2-40B4-BE49-F238E27FC236}">
                <a16:creationId xmlns:a16="http://schemas.microsoft.com/office/drawing/2014/main" id="{90F059E5-3ED1-46A9-9BFD-6FACDD21402E}"/>
              </a:ext>
            </a:extLst>
          </p:cNvPr>
          <p:cNvSpPr txBox="1">
            <a:spLocks/>
          </p:cNvSpPr>
          <p:nvPr/>
        </p:nvSpPr>
        <p:spPr>
          <a:xfrm>
            <a:off x="213435" y="1873260"/>
            <a:ext cx="6797393" cy="4825409"/>
          </a:xfrm>
          <a:prstGeom prst="rect">
            <a:avLst/>
          </a:prstGeom>
          <a:ln w="57150">
            <a:no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1200"/>
              </a:spcAft>
            </a:pPr>
            <a:r>
              <a:rPr lang="en-US" sz="2200" dirty="0"/>
              <a:t>July – December 2020.</a:t>
            </a:r>
          </a:p>
          <a:p>
            <a:pPr>
              <a:spcBef>
                <a:spcPts val="0"/>
              </a:spcBef>
              <a:spcAft>
                <a:spcPts val="1200"/>
              </a:spcAft>
            </a:pPr>
            <a:r>
              <a:rPr lang="en-US" sz="2200" dirty="0"/>
              <a:t>35 semi-structured interviews with </a:t>
            </a:r>
            <a:r>
              <a:rPr lang="en-CA" sz="2200" dirty="0"/>
              <a:t>field directors/ coordinators, faculty liaisons, field instructors, and field supervisors in Prairie region.</a:t>
            </a:r>
          </a:p>
          <a:p>
            <a:pPr>
              <a:spcBef>
                <a:spcPts val="0"/>
              </a:spcBef>
              <a:spcAft>
                <a:spcPts val="1200"/>
              </a:spcAft>
            </a:pPr>
            <a:r>
              <a:rPr lang="en-CA" sz="2200" dirty="0"/>
              <a:t>Purposive and snowball sampling.</a:t>
            </a:r>
          </a:p>
          <a:p>
            <a:pPr>
              <a:spcBef>
                <a:spcPts val="0"/>
              </a:spcBef>
              <a:spcAft>
                <a:spcPts val="1200"/>
              </a:spcAft>
            </a:pPr>
            <a:r>
              <a:rPr lang="en-CA" sz="2200" dirty="0"/>
              <a:t>Recruitment notice –  TFEL newsletter, website, social media, and emails to TFEL members.</a:t>
            </a:r>
          </a:p>
          <a:p>
            <a:pPr>
              <a:spcBef>
                <a:spcPts val="0"/>
              </a:spcBef>
              <a:spcAft>
                <a:spcPts val="1200"/>
              </a:spcAft>
            </a:pPr>
            <a:r>
              <a:rPr lang="en-CA" sz="2200" dirty="0"/>
              <a:t>Online interviews via Zoom or Microsoft Teams.</a:t>
            </a:r>
          </a:p>
          <a:p>
            <a:pPr>
              <a:spcBef>
                <a:spcPts val="0"/>
              </a:spcBef>
              <a:spcAft>
                <a:spcPts val="1200"/>
              </a:spcAft>
            </a:pPr>
            <a:r>
              <a:rPr lang="en-CA" sz="2200" dirty="0"/>
              <a:t>20 open-ended questions.</a:t>
            </a:r>
          </a:p>
          <a:p>
            <a:pPr>
              <a:spcBef>
                <a:spcPts val="0"/>
              </a:spcBef>
              <a:spcAft>
                <a:spcPts val="1200"/>
              </a:spcAft>
            </a:pPr>
            <a:r>
              <a:rPr lang="en-CA" sz="2200" dirty="0"/>
              <a:t>$20 Gift Cards.</a:t>
            </a:r>
            <a:endParaRPr lang="en-US" sz="2200" dirty="0"/>
          </a:p>
        </p:txBody>
      </p:sp>
      <p:cxnSp>
        <p:nvCxnSpPr>
          <p:cNvPr id="7" name="Straight Connector 6">
            <a:extLst>
              <a:ext uri="{FF2B5EF4-FFF2-40B4-BE49-F238E27FC236}">
                <a16:creationId xmlns:a16="http://schemas.microsoft.com/office/drawing/2014/main" id="{3855B7C6-3971-40A2-AA62-36BC4E165FC0}"/>
              </a:ext>
            </a:extLst>
          </p:cNvPr>
          <p:cNvCxnSpPr>
            <a:cxnSpLocks/>
          </p:cNvCxnSpPr>
          <p:nvPr/>
        </p:nvCxnSpPr>
        <p:spPr>
          <a:xfrm>
            <a:off x="192132" y="425884"/>
            <a:ext cx="3384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23AFCB-E2AD-465F-BBEB-E88440A8DA67}"/>
              </a:ext>
            </a:extLst>
          </p:cNvPr>
          <p:cNvCxnSpPr>
            <a:cxnSpLocks/>
          </p:cNvCxnSpPr>
          <p:nvPr/>
        </p:nvCxnSpPr>
        <p:spPr>
          <a:xfrm>
            <a:off x="3755836" y="425884"/>
            <a:ext cx="33840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73E80706-F870-4CAB-A10C-F3C9722F70CE}"/>
              </a:ext>
            </a:extLst>
          </p:cNvPr>
          <p:cNvSpPr/>
          <p:nvPr/>
        </p:nvSpPr>
        <p:spPr>
          <a:xfrm>
            <a:off x="192132" y="514585"/>
            <a:ext cx="6960230" cy="120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itle 1">
            <a:extLst>
              <a:ext uri="{FF2B5EF4-FFF2-40B4-BE49-F238E27FC236}">
                <a16:creationId xmlns:a16="http://schemas.microsoft.com/office/drawing/2014/main" id="{48FCC99F-2AD8-44B5-98B1-5ACF12A5D19F}"/>
              </a:ext>
            </a:extLst>
          </p:cNvPr>
          <p:cNvSpPr txBox="1">
            <a:spLocks/>
          </p:cNvSpPr>
          <p:nvPr/>
        </p:nvSpPr>
        <p:spPr>
          <a:xfrm>
            <a:off x="318147" y="621612"/>
            <a:ext cx="5255936" cy="98833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Data</a:t>
            </a:r>
            <a:r>
              <a:rPr lang="en-US" dirty="0"/>
              <a:t> </a:t>
            </a:r>
            <a:r>
              <a:rPr lang="en-US" b="1" dirty="0"/>
              <a:t>collection</a:t>
            </a:r>
          </a:p>
        </p:txBody>
      </p:sp>
    </p:spTree>
    <p:extLst>
      <p:ext uri="{BB962C8B-B14F-4D97-AF65-F5344CB8AC3E}">
        <p14:creationId xmlns:p14="http://schemas.microsoft.com/office/powerpoint/2010/main" val="59763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2">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4">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6">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8">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BE0D600-1D00-8B47-8B71-F1C51890754B}"/>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b="1" dirty="0">
                <a:solidFill>
                  <a:srgbClr val="FFFFFF"/>
                </a:solidFill>
              </a:rPr>
              <a:t>Data Analysis  </a:t>
            </a:r>
          </a:p>
        </p:txBody>
      </p:sp>
      <p:sp>
        <p:nvSpPr>
          <p:cNvPr id="8" name="Content Placeholder 7">
            <a:extLst>
              <a:ext uri="{FF2B5EF4-FFF2-40B4-BE49-F238E27FC236}">
                <a16:creationId xmlns:a16="http://schemas.microsoft.com/office/drawing/2014/main" id="{378CD5DB-E17C-42D0-A34C-79C0CD125742}"/>
              </a:ext>
            </a:extLst>
          </p:cNvPr>
          <p:cNvSpPr>
            <a:spLocks noGrp="1"/>
          </p:cNvSpPr>
          <p:nvPr>
            <p:ph sz="half" idx="1"/>
          </p:nvPr>
        </p:nvSpPr>
        <p:spPr>
          <a:xfrm>
            <a:off x="468458" y="2180496"/>
            <a:ext cx="7470607" cy="4504267"/>
          </a:xfrm>
        </p:spPr>
        <p:txBody>
          <a:bodyPr vert="horz" lIns="91440" tIns="45720" rIns="91440" bIns="45720" rtlCol="0" anchor="ctr">
            <a:normAutofit/>
          </a:bodyPr>
          <a:lstStyle/>
          <a:p>
            <a:pPr lvl="0">
              <a:spcBef>
                <a:spcPts val="0"/>
              </a:spcBef>
              <a:spcAft>
                <a:spcPts val="1800"/>
              </a:spcAft>
            </a:pPr>
            <a:r>
              <a:rPr lang="en-US" sz="2200" dirty="0"/>
              <a:t>Auto transcription using Zoom and Microsoft Teams.</a:t>
            </a:r>
          </a:p>
          <a:p>
            <a:pPr lvl="0">
              <a:spcBef>
                <a:spcPts val="0"/>
              </a:spcBef>
              <a:spcAft>
                <a:spcPts val="1800"/>
              </a:spcAft>
            </a:pPr>
            <a:r>
              <a:rPr lang="en-US" sz="2200" dirty="0"/>
              <a:t>Transcripts reviewed and edited by research assistants, coded for thematic analysis </a:t>
            </a:r>
            <a:r>
              <a:rPr lang="en-US" sz="1600" dirty="0"/>
              <a:t>(Fonteyn et al., 2008; MacQueen &amp;McLellan, 1998). </a:t>
            </a:r>
          </a:p>
          <a:p>
            <a:pPr lvl="0">
              <a:spcBef>
                <a:spcPts val="0"/>
              </a:spcBef>
              <a:spcAft>
                <a:spcPts val="1800"/>
              </a:spcAft>
            </a:pPr>
            <a:r>
              <a:rPr lang="en-US" sz="2200" dirty="0"/>
              <a:t>Team-based coding:  Group and independent using Microsoft Word.</a:t>
            </a:r>
          </a:p>
          <a:p>
            <a:pPr lvl="0">
              <a:spcBef>
                <a:spcPts val="0"/>
              </a:spcBef>
              <a:spcAft>
                <a:spcPts val="1800"/>
              </a:spcAft>
            </a:pPr>
            <a:r>
              <a:rPr lang="en-US" sz="2200" dirty="0"/>
              <a:t>Master codebook: Code names, definitions, and relevant quote. </a:t>
            </a:r>
          </a:p>
          <a:p>
            <a:pPr lvl="0">
              <a:spcBef>
                <a:spcPts val="0"/>
              </a:spcBef>
              <a:spcAft>
                <a:spcPts val="1800"/>
              </a:spcAft>
            </a:pPr>
            <a:r>
              <a:rPr lang="en-US" sz="2200" dirty="0"/>
              <a:t>Codebook periodically reviewed.</a:t>
            </a:r>
          </a:p>
          <a:p>
            <a:pPr lvl="0">
              <a:spcBef>
                <a:spcPts val="0"/>
              </a:spcBef>
              <a:spcAft>
                <a:spcPts val="1800"/>
              </a:spcAft>
            </a:pPr>
            <a:r>
              <a:rPr lang="en-US" sz="2200" dirty="0"/>
              <a:t>NVivo 12.0 used in the final stage.</a:t>
            </a:r>
          </a:p>
        </p:txBody>
      </p:sp>
      <p:pic>
        <p:nvPicPr>
          <p:cNvPr id="6" name="Picture 5" descr="A picture containing shape&#10;&#10;Description automatically generated">
            <a:extLst>
              <a:ext uri="{FF2B5EF4-FFF2-40B4-BE49-F238E27FC236}">
                <a16:creationId xmlns:a16="http://schemas.microsoft.com/office/drawing/2014/main" id="{BB26FB10-DE27-4EE4-B151-40A05019FD02}"/>
              </a:ext>
            </a:extLst>
          </p:cNvPr>
          <p:cNvPicPr>
            <a:picLocks noChangeAspect="1"/>
          </p:cNvPicPr>
          <p:nvPr/>
        </p:nvPicPr>
        <p:blipFill rotWithShape="1">
          <a:blip r:embed="rId3"/>
          <a:srcRect l="12709" r="32712" b="1"/>
          <a:stretch/>
        </p:blipFill>
        <p:spPr>
          <a:xfrm>
            <a:off x="8051799" y="1871133"/>
            <a:ext cx="3683001" cy="4504267"/>
          </a:xfrm>
          <a:prstGeom prst="rect">
            <a:avLst/>
          </a:prstGeom>
        </p:spPr>
      </p:pic>
    </p:spTree>
    <p:extLst>
      <p:ext uri="{BB962C8B-B14F-4D97-AF65-F5344CB8AC3E}">
        <p14:creationId xmlns:p14="http://schemas.microsoft.com/office/powerpoint/2010/main" val="393722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1" name="Rectangle 50">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24E76E-6101-F447-BB8A-7A3634DE62DD}"/>
              </a:ext>
            </a:extLst>
          </p:cNvPr>
          <p:cNvSpPr>
            <a:spLocks noGrp="1"/>
          </p:cNvSpPr>
          <p:nvPr>
            <p:ph type="title"/>
          </p:nvPr>
        </p:nvSpPr>
        <p:spPr>
          <a:xfrm>
            <a:off x="4857404" y="1577340"/>
            <a:ext cx="6228950" cy="3703320"/>
          </a:xfrm>
        </p:spPr>
        <p:txBody>
          <a:bodyPr vert="horz" lIns="91440" tIns="45720" rIns="91440" bIns="45720" rtlCol="0" anchor="ctr">
            <a:normAutofit/>
          </a:bodyPr>
          <a:lstStyle/>
          <a:p>
            <a:r>
              <a:rPr lang="en-US" sz="6600" b="1" dirty="0">
                <a:solidFill>
                  <a:schemeClr val="tx2"/>
                </a:solidFill>
              </a:rPr>
              <a:t>Findings</a:t>
            </a:r>
          </a:p>
        </p:txBody>
      </p:sp>
      <p:sp>
        <p:nvSpPr>
          <p:cNvPr id="53" name="Rectangle 52">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6890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2" name="Rectangle 5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BE0D600-1D00-8B47-8B71-F1C51890754B}"/>
              </a:ext>
            </a:extLst>
          </p:cNvPr>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b="1" dirty="0">
                <a:solidFill>
                  <a:srgbClr val="FFFFFF"/>
                </a:solidFill>
              </a:rPr>
              <a:t>What were the main innovative practice Themes?   </a:t>
            </a:r>
          </a:p>
        </p:txBody>
      </p:sp>
      <p:sp>
        <p:nvSpPr>
          <p:cNvPr id="54" name="Rectangle 5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70BE698-CDAE-4789-BE86-A5F70DBFA3BC}"/>
              </a:ext>
            </a:extLst>
          </p:cNvPr>
          <p:cNvGraphicFramePr>
            <a:graphicFrameLocks noGrp="1"/>
          </p:cNvGraphicFramePr>
          <p:nvPr>
            <p:ph sz="half" idx="1"/>
            <p:extLst>
              <p:ext uri="{D42A27DB-BD31-4B8C-83A1-F6EECF244321}">
                <p14:modId xmlns:p14="http://schemas.microsoft.com/office/powerpoint/2010/main" val="3188317441"/>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4456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9" name="Rectangle 128">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1" name="Rectangle 130">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3" name="Rectangle 132">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2B14329-F34E-9B43-A335-5CCACF307A9B}"/>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b="1" dirty="0">
                <a:solidFill>
                  <a:srgbClr val="FFFEFF"/>
                </a:solidFill>
              </a:rPr>
              <a:t>Main Themes:  Innovative Practices</a:t>
            </a:r>
          </a:p>
        </p:txBody>
      </p:sp>
      <p:graphicFrame>
        <p:nvGraphicFramePr>
          <p:cNvPr id="75" name="Content Placeholder 2">
            <a:extLst>
              <a:ext uri="{FF2B5EF4-FFF2-40B4-BE49-F238E27FC236}">
                <a16:creationId xmlns:a16="http://schemas.microsoft.com/office/drawing/2014/main" id="{17EA5494-7E51-4247-AB2E-0965A253B70B}"/>
              </a:ext>
            </a:extLst>
          </p:cNvPr>
          <p:cNvGraphicFramePr>
            <a:graphicFrameLocks noGrp="1"/>
          </p:cNvGraphicFramePr>
          <p:nvPr>
            <p:ph idx="1"/>
            <p:extLst>
              <p:ext uri="{D42A27DB-BD31-4B8C-83A1-F6EECF244321}">
                <p14:modId xmlns:p14="http://schemas.microsoft.com/office/powerpoint/2010/main" val="164096930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98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BE0D600-1D00-8B47-8B71-F1C51890754B}"/>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b="1" dirty="0">
                <a:solidFill>
                  <a:srgbClr val="FFFEFF"/>
                </a:solidFill>
              </a:rPr>
              <a:t>What were the Main Promising practice Themes?   </a:t>
            </a:r>
          </a:p>
        </p:txBody>
      </p:sp>
      <p:graphicFrame>
        <p:nvGraphicFramePr>
          <p:cNvPr id="5" name="Content Placeholder 2">
            <a:extLst>
              <a:ext uri="{FF2B5EF4-FFF2-40B4-BE49-F238E27FC236}">
                <a16:creationId xmlns:a16="http://schemas.microsoft.com/office/drawing/2014/main" id="{B70BE698-CDAE-4789-BE86-A5F70DBFA3BC}"/>
              </a:ext>
            </a:extLst>
          </p:cNvPr>
          <p:cNvGraphicFramePr>
            <a:graphicFrameLocks noGrp="1"/>
          </p:cNvGraphicFramePr>
          <p:nvPr>
            <p:ph sz="half" idx="1"/>
            <p:extLst>
              <p:ext uri="{D42A27DB-BD31-4B8C-83A1-F6EECF244321}">
                <p14:modId xmlns:p14="http://schemas.microsoft.com/office/powerpoint/2010/main" val="53525919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386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B54B-A796-3D40-8D49-61A812875C44}"/>
              </a:ext>
            </a:extLst>
          </p:cNvPr>
          <p:cNvSpPr>
            <a:spLocks noGrp="1"/>
          </p:cNvSpPr>
          <p:nvPr>
            <p:ph type="title"/>
          </p:nvPr>
        </p:nvSpPr>
        <p:spPr/>
        <p:txBody>
          <a:bodyPr/>
          <a:lstStyle/>
          <a:p>
            <a:r>
              <a:rPr lang="en-US" b="1" dirty="0"/>
              <a:t>Territorial Acknowledgement</a:t>
            </a:r>
          </a:p>
        </p:txBody>
      </p:sp>
      <p:sp>
        <p:nvSpPr>
          <p:cNvPr id="3" name="Content Placeholder 2">
            <a:extLst>
              <a:ext uri="{FF2B5EF4-FFF2-40B4-BE49-F238E27FC236}">
                <a16:creationId xmlns:a16="http://schemas.microsoft.com/office/drawing/2014/main" id="{FF40E15C-B3EB-584A-9004-FC75A818F59A}"/>
              </a:ext>
            </a:extLst>
          </p:cNvPr>
          <p:cNvSpPr>
            <a:spLocks noGrp="1"/>
          </p:cNvSpPr>
          <p:nvPr>
            <p:ph sz="half" idx="1"/>
          </p:nvPr>
        </p:nvSpPr>
        <p:spPr>
          <a:xfrm>
            <a:off x="581193" y="2047461"/>
            <a:ext cx="6018390" cy="4472609"/>
          </a:xfrm>
        </p:spPr>
        <p:txBody>
          <a:bodyPr>
            <a:normAutofit fontScale="92500"/>
          </a:bodyPr>
          <a:lstStyle/>
          <a:p>
            <a:pPr marL="0" indent="0">
              <a:buNone/>
            </a:pPr>
            <a:endParaRPr lang="en-US" sz="2600" dirty="0"/>
          </a:p>
          <a:p>
            <a:pPr marL="0" indent="0" algn="just">
              <a:buNone/>
            </a:pPr>
            <a:r>
              <a:rPr lang="en-US" sz="2600" dirty="0"/>
              <a:t>The University of Calgary respectfully acknowledges the traditional territories of the people </a:t>
            </a:r>
            <a:r>
              <a:rPr lang="en-US" sz="2600" dirty="0">
                <a:effectLst/>
              </a:rPr>
              <a:t>of the Treaty 7 region in Southern Alberta, which includes the Blackfoot Confederacy (comprising the </a:t>
            </a:r>
            <a:r>
              <a:rPr lang="en-US" sz="2600" dirty="0" err="1">
                <a:effectLst/>
              </a:rPr>
              <a:t>Siksika</a:t>
            </a:r>
            <a:r>
              <a:rPr lang="en-US" sz="2600" dirty="0">
                <a:effectLst/>
              </a:rPr>
              <a:t>, Piikani, and Kainai First Nations), as well as the Tsuut’ina First Nation, and the Stoney </a:t>
            </a:r>
            <a:r>
              <a:rPr lang="en-US" sz="2600" dirty="0" err="1">
                <a:effectLst/>
              </a:rPr>
              <a:t>Nakoda</a:t>
            </a:r>
            <a:r>
              <a:rPr lang="en-US" sz="2600" dirty="0">
                <a:effectLst/>
              </a:rPr>
              <a:t> (including the </a:t>
            </a:r>
            <a:r>
              <a:rPr lang="en-US" sz="2600" dirty="0" err="1">
                <a:effectLst/>
              </a:rPr>
              <a:t>Chiniki</a:t>
            </a:r>
            <a:r>
              <a:rPr lang="en-US" sz="2600" dirty="0">
                <a:effectLst/>
              </a:rPr>
              <a:t>, </a:t>
            </a:r>
            <a:r>
              <a:rPr lang="en-US" sz="2600" dirty="0" err="1">
                <a:effectLst/>
              </a:rPr>
              <a:t>Bearspaw</a:t>
            </a:r>
            <a:r>
              <a:rPr lang="en-US" sz="2600" dirty="0">
                <a:effectLst/>
              </a:rPr>
              <a:t>, and Wesley First Nations). The City of Calgary is also home to Métis Nation of Alberta, Region III. </a:t>
            </a:r>
            <a:endParaRPr lang="en-US" sz="2600" dirty="0"/>
          </a:p>
          <a:p>
            <a:pPr marL="0" indent="0" algn="just">
              <a:buNone/>
            </a:pPr>
            <a:endParaRPr lang="en-CA" sz="2600" i="1"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621991AE-9D1D-7A4A-840D-FD380EDC4979}"/>
              </a:ext>
            </a:extLst>
          </p:cNvPr>
          <p:cNvSpPr>
            <a:spLocks noGrp="1"/>
          </p:cNvSpPr>
          <p:nvPr>
            <p:ph sz="half" idx="2"/>
          </p:nvPr>
        </p:nvSpPr>
        <p:spPr>
          <a:xfrm>
            <a:off x="6670695" y="2044737"/>
            <a:ext cx="5422392" cy="4123101"/>
          </a:xfrm>
        </p:spPr>
        <p:txBody>
          <a:bodyPr>
            <a:normAutofit fontScale="92500"/>
          </a:bodyPr>
          <a:lstStyle/>
          <a:p>
            <a:endParaRPr lang="en-CA"/>
          </a:p>
          <a:p>
            <a:endParaRPr lang="en-CA"/>
          </a:p>
          <a:p>
            <a:endParaRPr lang="en-CA"/>
          </a:p>
        </p:txBody>
      </p:sp>
      <p:pic>
        <p:nvPicPr>
          <p:cNvPr id="1026" name="Picture 2" descr="Cultural model">
            <a:extLst>
              <a:ext uri="{FF2B5EF4-FFF2-40B4-BE49-F238E27FC236}">
                <a16:creationId xmlns:a16="http://schemas.microsoft.com/office/drawing/2014/main" id="{A456CDB2-1F19-5B49-99E8-A289396F7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137" y="2229641"/>
            <a:ext cx="3849449" cy="349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23DC5C-7875-E04B-A6D2-4E6BCCCF4EAB}"/>
              </a:ext>
            </a:extLst>
          </p:cNvPr>
          <p:cNvSpPr txBox="1"/>
          <p:nvPr/>
        </p:nvSpPr>
        <p:spPr>
          <a:xfrm>
            <a:off x="6335787" y="5973922"/>
            <a:ext cx="5854147" cy="646331"/>
          </a:xfrm>
          <a:prstGeom prst="rect">
            <a:avLst/>
          </a:prstGeom>
          <a:noFill/>
        </p:spPr>
        <p:txBody>
          <a:bodyPr wrap="square" rtlCol="0">
            <a:spAutoFit/>
          </a:bodyPr>
          <a:lstStyle/>
          <a:p>
            <a:pPr algn="ctr"/>
            <a:r>
              <a:rPr lang="en-US"/>
              <a:t>ii’ </a:t>
            </a:r>
            <a:r>
              <a:rPr lang="en-US" err="1"/>
              <a:t>taa’poh’to’p</a:t>
            </a:r>
            <a:endParaRPr lang="en-US"/>
          </a:p>
          <a:p>
            <a:pPr algn="ctr"/>
            <a:r>
              <a:rPr lang="en-US"/>
              <a:t>University of Calgary Office of Indigenous Engagement </a:t>
            </a:r>
          </a:p>
        </p:txBody>
      </p:sp>
    </p:spTree>
    <p:extLst>
      <p:ext uri="{BB962C8B-B14F-4D97-AF65-F5344CB8AC3E}">
        <p14:creationId xmlns:p14="http://schemas.microsoft.com/office/powerpoint/2010/main" val="3295690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4" name="Rectangle 113">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115">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8" name="Rectangle 117">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20" name="Rectangle 119">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2B14329-F34E-9B43-A335-5CCACF307A9B}"/>
              </a:ext>
            </a:extLst>
          </p:cNvPr>
          <p:cNvSpPr>
            <a:spLocks noGrp="1"/>
          </p:cNvSpPr>
          <p:nvPr>
            <p:ph type="title"/>
          </p:nvPr>
        </p:nvSpPr>
        <p:spPr>
          <a:xfrm>
            <a:off x="8369643" y="1037967"/>
            <a:ext cx="3054091" cy="4709131"/>
          </a:xfrm>
        </p:spPr>
        <p:txBody>
          <a:bodyPr vert="horz" lIns="91440" tIns="45720" rIns="91440" bIns="45720" rtlCol="0" anchor="ctr">
            <a:normAutofit/>
          </a:bodyPr>
          <a:lstStyle/>
          <a:p>
            <a:pPr algn="ctr"/>
            <a:r>
              <a:rPr lang="en-US" b="1" dirty="0">
                <a:solidFill>
                  <a:srgbClr val="FFFEFF"/>
                </a:solidFill>
              </a:rPr>
              <a:t>Main Themes:  Promising Practices</a:t>
            </a:r>
          </a:p>
        </p:txBody>
      </p:sp>
      <p:graphicFrame>
        <p:nvGraphicFramePr>
          <p:cNvPr id="75" name="Content Placeholder 2">
            <a:extLst>
              <a:ext uri="{FF2B5EF4-FFF2-40B4-BE49-F238E27FC236}">
                <a16:creationId xmlns:a16="http://schemas.microsoft.com/office/drawing/2014/main" id="{17EA5494-7E51-4247-AB2E-0965A253B70B}"/>
              </a:ext>
            </a:extLst>
          </p:cNvPr>
          <p:cNvGraphicFramePr>
            <a:graphicFrameLocks noGrp="1"/>
          </p:cNvGraphicFramePr>
          <p:nvPr>
            <p:ph idx="1"/>
            <p:extLst>
              <p:ext uri="{D42A27DB-BD31-4B8C-83A1-F6EECF244321}">
                <p14:modId xmlns:p14="http://schemas.microsoft.com/office/powerpoint/2010/main" val="4141835715"/>
              </p:ext>
            </p:extLst>
          </p:nvPr>
        </p:nvGraphicFramePr>
        <p:xfrm>
          <a:off x="486033" y="523483"/>
          <a:ext cx="7330208" cy="6038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5388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2" name="Rectangle 5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BE0D600-1D00-8B47-8B71-F1C51890754B}"/>
              </a:ext>
            </a:extLst>
          </p:cNvPr>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b="1" dirty="0">
                <a:solidFill>
                  <a:srgbClr val="FFFFFF"/>
                </a:solidFill>
              </a:rPr>
              <a:t>What were the main Wise practice Themes?   </a:t>
            </a:r>
          </a:p>
        </p:txBody>
      </p:sp>
      <p:sp>
        <p:nvSpPr>
          <p:cNvPr id="54" name="Rectangle 5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70BE698-CDAE-4789-BE86-A5F70DBFA3BC}"/>
              </a:ext>
            </a:extLst>
          </p:cNvPr>
          <p:cNvGraphicFramePr>
            <a:graphicFrameLocks noGrp="1"/>
          </p:cNvGraphicFramePr>
          <p:nvPr>
            <p:ph sz="half" idx="1"/>
            <p:extLst>
              <p:ext uri="{D42A27DB-BD31-4B8C-83A1-F6EECF244321}">
                <p14:modId xmlns:p14="http://schemas.microsoft.com/office/powerpoint/2010/main" val="2858680354"/>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6000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9" name="Rectangle 128">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1" name="Rectangle 130">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3" name="Rectangle 132">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2B14329-F34E-9B43-A335-5CCACF307A9B}"/>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b="1" dirty="0">
                <a:solidFill>
                  <a:srgbClr val="FFFEFF"/>
                </a:solidFill>
              </a:rPr>
              <a:t>Main Themes:  Wise Practices</a:t>
            </a:r>
          </a:p>
        </p:txBody>
      </p:sp>
      <p:graphicFrame>
        <p:nvGraphicFramePr>
          <p:cNvPr id="75" name="Content Placeholder 2">
            <a:extLst>
              <a:ext uri="{FF2B5EF4-FFF2-40B4-BE49-F238E27FC236}">
                <a16:creationId xmlns:a16="http://schemas.microsoft.com/office/drawing/2014/main" id="{17EA5494-7E51-4247-AB2E-0965A253B70B}"/>
              </a:ext>
            </a:extLst>
          </p:cNvPr>
          <p:cNvGraphicFramePr>
            <a:graphicFrameLocks noGrp="1"/>
          </p:cNvGraphicFramePr>
          <p:nvPr>
            <p:ph idx="1"/>
            <p:extLst>
              <p:ext uri="{D42A27DB-BD31-4B8C-83A1-F6EECF244321}">
                <p14:modId xmlns:p14="http://schemas.microsoft.com/office/powerpoint/2010/main" val="1155401482"/>
              </p:ext>
            </p:extLst>
          </p:nvPr>
        </p:nvGraphicFramePr>
        <p:xfrm>
          <a:off x="581025" y="1891454"/>
          <a:ext cx="11029950" cy="4822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0988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4" name="Rectangle 113">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115">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8" name="Rectangle 117">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20" name="Rectangle 119">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2B14329-F34E-9B43-A335-5CCACF307A9B}"/>
              </a:ext>
            </a:extLst>
          </p:cNvPr>
          <p:cNvSpPr>
            <a:spLocks noGrp="1"/>
          </p:cNvSpPr>
          <p:nvPr>
            <p:ph type="title"/>
          </p:nvPr>
        </p:nvSpPr>
        <p:spPr>
          <a:xfrm>
            <a:off x="8369643" y="1037967"/>
            <a:ext cx="3054091" cy="4709131"/>
          </a:xfrm>
        </p:spPr>
        <p:txBody>
          <a:bodyPr vert="horz" lIns="91440" tIns="45720" rIns="91440" bIns="45720" rtlCol="0" anchor="ctr">
            <a:normAutofit/>
          </a:bodyPr>
          <a:lstStyle/>
          <a:p>
            <a:pPr algn="ctr"/>
            <a:r>
              <a:rPr lang="en-US" b="1" dirty="0">
                <a:solidFill>
                  <a:srgbClr val="FFFEFF"/>
                </a:solidFill>
              </a:rPr>
              <a:t>Main Themes:  Covid-19</a:t>
            </a:r>
          </a:p>
        </p:txBody>
      </p:sp>
      <p:graphicFrame>
        <p:nvGraphicFramePr>
          <p:cNvPr id="75" name="Content Placeholder 2">
            <a:extLst>
              <a:ext uri="{FF2B5EF4-FFF2-40B4-BE49-F238E27FC236}">
                <a16:creationId xmlns:a16="http://schemas.microsoft.com/office/drawing/2014/main" id="{17EA5494-7E51-4247-AB2E-0965A253B70B}"/>
              </a:ext>
            </a:extLst>
          </p:cNvPr>
          <p:cNvGraphicFramePr>
            <a:graphicFrameLocks noGrp="1"/>
          </p:cNvGraphicFramePr>
          <p:nvPr>
            <p:ph idx="1"/>
            <p:extLst>
              <p:ext uri="{D42A27DB-BD31-4B8C-83A1-F6EECF244321}">
                <p14:modId xmlns:p14="http://schemas.microsoft.com/office/powerpoint/2010/main" val="2155949550"/>
              </p:ext>
            </p:extLst>
          </p:nvPr>
        </p:nvGraphicFramePr>
        <p:xfrm>
          <a:off x="486032" y="723899"/>
          <a:ext cx="7234381" cy="5676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659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3" name="Rectangle 32">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EE096F-AD2E-6E46-A501-CE96CAB70F06}"/>
              </a:ext>
            </a:extLst>
          </p:cNvPr>
          <p:cNvSpPr>
            <a:spLocks noGrp="1"/>
          </p:cNvSpPr>
          <p:nvPr>
            <p:ph type="title"/>
          </p:nvPr>
        </p:nvSpPr>
        <p:spPr>
          <a:xfrm>
            <a:off x="4857404" y="1577340"/>
            <a:ext cx="6760556" cy="3703320"/>
          </a:xfrm>
        </p:spPr>
        <p:txBody>
          <a:bodyPr vert="horz" lIns="91440" tIns="45720" rIns="91440" bIns="45720" rtlCol="0" anchor="ctr">
            <a:normAutofit/>
          </a:bodyPr>
          <a:lstStyle/>
          <a:p>
            <a:r>
              <a:rPr lang="en-US" sz="6600" b="1" dirty="0">
                <a:solidFill>
                  <a:schemeClr val="tx2"/>
                </a:solidFill>
              </a:rPr>
              <a:t>Conclusion</a:t>
            </a:r>
          </a:p>
        </p:txBody>
      </p:sp>
      <p:sp>
        <p:nvSpPr>
          <p:cNvPr id="35" name="Rectangle 34">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95022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107">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0" name="Rectangle 109">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111">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4" name="Rectangle 113">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16" name="Rectangle 115">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14329-F34E-9B43-A335-5CCACF307A9B}"/>
              </a:ext>
            </a:extLst>
          </p:cNvPr>
          <p:cNvSpPr>
            <a:spLocks noGrp="1"/>
          </p:cNvSpPr>
          <p:nvPr>
            <p:ph type="title"/>
          </p:nvPr>
        </p:nvSpPr>
        <p:spPr>
          <a:xfrm>
            <a:off x="643468" y="1033389"/>
            <a:ext cx="4826256" cy="4825409"/>
          </a:xfrm>
        </p:spPr>
        <p:txBody>
          <a:bodyPr vert="horz" lIns="91440" tIns="45720" rIns="91440" bIns="45720" rtlCol="0" anchor="ctr">
            <a:normAutofit/>
          </a:bodyPr>
          <a:lstStyle/>
          <a:p>
            <a:r>
              <a:rPr lang="en-US" sz="4400" b="1" dirty="0">
                <a:solidFill>
                  <a:srgbClr val="FFFFFF"/>
                </a:solidFill>
              </a:rPr>
              <a:t>Implications</a:t>
            </a:r>
          </a:p>
        </p:txBody>
      </p:sp>
      <p:sp>
        <p:nvSpPr>
          <p:cNvPr id="118" name="Rectangle 117">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20" name="Rectangle 119">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3A634F0-6694-724D-9148-5D3F8632DDAB}"/>
              </a:ext>
            </a:extLst>
          </p:cNvPr>
          <p:cNvSpPr>
            <a:spLocks noGrp="1"/>
          </p:cNvSpPr>
          <p:nvPr>
            <p:ph idx="1"/>
          </p:nvPr>
        </p:nvSpPr>
        <p:spPr>
          <a:xfrm>
            <a:off x="6463430" y="1033390"/>
            <a:ext cx="5489375" cy="5370967"/>
          </a:xfrm>
          <a:ln w="57150">
            <a:noFill/>
          </a:ln>
        </p:spPr>
        <p:txBody>
          <a:bodyPr vert="horz" lIns="91440" tIns="45720" rIns="91440" bIns="45720" rtlCol="0" anchor="ctr">
            <a:noAutofit/>
          </a:bodyPr>
          <a:lstStyle/>
          <a:p>
            <a:pPr>
              <a:spcBef>
                <a:spcPts val="0"/>
              </a:spcBef>
              <a:spcAft>
                <a:spcPts val="1800"/>
              </a:spcAft>
            </a:pPr>
            <a:r>
              <a:rPr lang="en-US" sz="2200"/>
              <a:t>Urgent need for reevaluation of social work field education programs – conceptualization, structure, and delivery.</a:t>
            </a:r>
          </a:p>
          <a:p>
            <a:pPr>
              <a:spcBef>
                <a:spcPts val="0"/>
              </a:spcBef>
              <a:spcAft>
                <a:spcPts val="1800"/>
              </a:spcAft>
            </a:pPr>
            <a:r>
              <a:rPr lang="en-US" sz="2200"/>
              <a:t>Need for innovation in social work field education for preparing the next generation of social workers. </a:t>
            </a:r>
          </a:p>
          <a:p>
            <a:pPr>
              <a:spcBef>
                <a:spcPts val="0"/>
              </a:spcBef>
              <a:spcAft>
                <a:spcPts val="1800"/>
              </a:spcAft>
            </a:pPr>
            <a:r>
              <a:rPr lang="en-US" sz="2200"/>
              <a:t>New practices, insights and approaches to teaching and learning will allow social work education to evolve and thrive in increasingly demanding social, educational, and labor market contexts.</a:t>
            </a:r>
            <a:endParaRPr lang="en-US" sz="2200" dirty="0"/>
          </a:p>
        </p:txBody>
      </p:sp>
    </p:spTree>
    <p:extLst>
      <p:ext uri="{BB962C8B-B14F-4D97-AF65-F5344CB8AC3E}">
        <p14:creationId xmlns:p14="http://schemas.microsoft.com/office/powerpoint/2010/main" val="745282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2095-DCE5-43F1-94EF-8FC61E838077}"/>
              </a:ext>
            </a:extLst>
          </p:cNvPr>
          <p:cNvSpPr>
            <a:spLocks noGrp="1"/>
          </p:cNvSpPr>
          <p:nvPr>
            <p:ph type="title"/>
          </p:nvPr>
        </p:nvSpPr>
        <p:spPr/>
        <p:txBody>
          <a:bodyPr/>
          <a:lstStyle/>
          <a:p>
            <a:r>
              <a:rPr lang="en-CA" b="1" dirty="0"/>
              <a:t>Data Collection</a:t>
            </a:r>
          </a:p>
        </p:txBody>
      </p:sp>
      <p:sp>
        <p:nvSpPr>
          <p:cNvPr id="21" name="Content Placeholder 2">
            <a:extLst>
              <a:ext uri="{FF2B5EF4-FFF2-40B4-BE49-F238E27FC236}">
                <a16:creationId xmlns:a16="http://schemas.microsoft.com/office/drawing/2014/main" id="{90F059E5-3ED1-46A9-9BFD-6FACDD21402E}"/>
              </a:ext>
            </a:extLst>
          </p:cNvPr>
          <p:cNvSpPr txBox="1">
            <a:spLocks/>
          </p:cNvSpPr>
          <p:nvPr/>
        </p:nvSpPr>
        <p:spPr>
          <a:xfrm>
            <a:off x="213435" y="3181611"/>
            <a:ext cx="6797393" cy="3517058"/>
          </a:xfrm>
          <a:prstGeom prst="rect">
            <a:avLst/>
          </a:prstGeom>
          <a:ln w="57150">
            <a:noFill/>
          </a:ln>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1200"/>
              </a:spcAft>
            </a:pPr>
            <a:r>
              <a:rPr lang="en-US" sz="2200" dirty="0"/>
              <a:t>Ongoing</a:t>
            </a:r>
          </a:p>
          <a:p>
            <a:pPr>
              <a:spcBef>
                <a:spcPts val="0"/>
              </a:spcBef>
              <a:spcAft>
                <a:spcPts val="1200"/>
              </a:spcAft>
            </a:pPr>
            <a:r>
              <a:rPr lang="en-US" sz="2200" dirty="0"/>
              <a:t>Actively recruiting in Atlantic, BC, Manitoba, Quebec, and Saskatchewan regions</a:t>
            </a:r>
          </a:p>
          <a:p>
            <a:pPr>
              <a:spcBef>
                <a:spcPts val="0"/>
              </a:spcBef>
              <a:spcAft>
                <a:spcPts val="1200"/>
              </a:spcAft>
            </a:pPr>
            <a:r>
              <a:rPr lang="en-US" sz="2200" dirty="0"/>
              <a:t>Goal: 120 participants</a:t>
            </a:r>
          </a:p>
          <a:p>
            <a:pPr>
              <a:spcBef>
                <a:spcPts val="0"/>
              </a:spcBef>
              <a:spcAft>
                <a:spcPts val="1200"/>
              </a:spcAft>
            </a:pPr>
            <a:r>
              <a:rPr lang="en-US" sz="2200" dirty="0"/>
              <a:t>Current status: 20 focus groups with 69 participants</a:t>
            </a:r>
          </a:p>
        </p:txBody>
      </p:sp>
      <p:cxnSp>
        <p:nvCxnSpPr>
          <p:cNvPr id="7" name="Straight Connector 6">
            <a:extLst>
              <a:ext uri="{FF2B5EF4-FFF2-40B4-BE49-F238E27FC236}">
                <a16:creationId xmlns:a16="http://schemas.microsoft.com/office/drawing/2014/main" id="{3855B7C6-3971-40A2-AA62-36BC4E165FC0}"/>
              </a:ext>
            </a:extLst>
          </p:cNvPr>
          <p:cNvCxnSpPr>
            <a:cxnSpLocks/>
          </p:cNvCxnSpPr>
          <p:nvPr/>
        </p:nvCxnSpPr>
        <p:spPr>
          <a:xfrm>
            <a:off x="217184" y="425884"/>
            <a:ext cx="3240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23AFCB-E2AD-465F-BBEB-E88440A8DA67}"/>
              </a:ext>
            </a:extLst>
          </p:cNvPr>
          <p:cNvCxnSpPr>
            <a:cxnSpLocks/>
          </p:cNvCxnSpPr>
          <p:nvPr/>
        </p:nvCxnSpPr>
        <p:spPr>
          <a:xfrm>
            <a:off x="3705732" y="425884"/>
            <a:ext cx="32400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73E80706-F870-4CAB-A10C-F3C9722F70CE}"/>
              </a:ext>
            </a:extLst>
          </p:cNvPr>
          <p:cNvSpPr/>
          <p:nvPr/>
        </p:nvSpPr>
        <p:spPr>
          <a:xfrm>
            <a:off x="192132" y="514585"/>
            <a:ext cx="6797393" cy="2253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itle 1">
            <a:extLst>
              <a:ext uri="{FF2B5EF4-FFF2-40B4-BE49-F238E27FC236}">
                <a16:creationId xmlns:a16="http://schemas.microsoft.com/office/drawing/2014/main" id="{48FCC99F-2AD8-44B5-98B1-5ACF12A5D19F}"/>
              </a:ext>
            </a:extLst>
          </p:cNvPr>
          <p:cNvSpPr txBox="1">
            <a:spLocks/>
          </p:cNvSpPr>
          <p:nvPr/>
        </p:nvSpPr>
        <p:spPr>
          <a:xfrm>
            <a:off x="318147" y="514585"/>
            <a:ext cx="5255936" cy="225366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Moving Forward: FOCUS GROUP ON TRANSFORMING FIELD EDUCATION</a:t>
            </a:r>
          </a:p>
        </p:txBody>
      </p:sp>
      <p:pic>
        <p:nvPicPr>
          <p:cNvPr id="12" name="Picture 11">
            <a:extLst>
              <a:ext uri="{FF2B5EF4-FFF2-40B4-BE49-F238E27FC236}">
                <a16:creationId xmlns:a16="http://schemas.microsoft.com/office/drawing/2014/main" id="{73B60938-CD46-4635-B958-FEE37D72622E}"/>
              </a:ext>
            </a:extLst>
          </p:cNvPr>
          <p:cNvPicPr>
            <a:picLocks noChangeAspect="1"/>
          </p:cNvPicPr>
          <p:nvPr/>
        </p:nvPicPr>
        <p:blipFill rotWithShape="1">
          <a:blip r:embed="rId3"/>
          <a:srcRect l="1542" t="641" r="1192" b="742"/>
          <a:stretch/>
        </p:blipFill>
        <p:spPr>
          <a:xfrm>
            <a:off x="7130615" y="0"/>
            <a:ext cx="5061386" cy="6858000"/>
          </a:xfrm>
          <a:prstGeom prst="rect">
            <a:avLst/>
          </a:prstGeom>
        </p:spPr>
      </p:pic>
    </p:spTree>
    <p:extLst>
      <p:ext uri="{BB962C8B-B14F-4D97-AF65-F5344CB8AC3E}">
        <p14:creationId xmlns:p14="http://schemas.microsoft.com/office/powerpoint/2010/main" val="4088293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 name="Rectangle 131">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4" name="Rectangle 133">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6" name="Rectangle 135">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8" name="Rectangle 137">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0" name="Rectangle 139">
            <a:extLst>
              <a:ext uri="{FF2B5EF4-FFF2-40B4-BE49-F238E27FC236}">
                <a16:creationId xmlns:a16="http://schemas.microsoft.com/office/drawing/2014/main" id="{B5D795CF-5F70-4821-BB11-0B2B8FCCD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73B1AC31-0B6C-4781-BA06-16BE17F8A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824E76E-6101-F447-BB8A-7A3634DE62DD}"/>
              </a:ext>
            </a:extLst>
          </p:cNvPr>
          <p:cNvSpPr>
            <a:spLocks noGrp="1"/>
          </p:cNvSpPr>
          <p:nvPr>
            <p:ph type="title"/>
          </p:nvPr>
        </p:nvSpPr>
        <p:spPr>
          <a:xfrm>
            <a:off x="4545846" y="1756110"/>
            <a:ext cx="6798608" cy="2085869"/>
          </a:xfrm>
        </p:spPr>
        <p:txBody>
          <a:bodyPr vert="horz" lIns="91440" tIns="45720" rIns="91440" bIns="45720" rtlCol="0" anchor="b">
            <a:normAutofit/>
          </a:bodyPr>
          <a:lstStyle/>
          <a:p>
            <a:pPr algn="ctr"/>
            <a:r>
              <a:rPr lang="en-US" sz="4400" b="1" dirty="0">
                <a:solidFill>
                  <a:srgbClr val="FFFFFF"/>
                </a:solidFill>
              </a:rPr>
              <a:t>Moving Forward</a:t>
            </a:r>
          </a:p>
        </p:txBody>
      </p:sp>
      <p:pic>
        <p:nvPicPr>
          <p:cNvPr id="129" name="Graphic 128" descr="Run">
            <a:extLst>
              <a:ext uri="{FF2B5EF4-FFF2-40B4-BE49-F238E27FC236}">
                <a16:creationId xmlns:a16="http://schemas.microsoft.com/office/drawing/2014/main" id="{0F473FBF-9E08-4283-AB3E-D6203B2C23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299" y="2010616"/>
            <a:ext cx="3058835" cy="3058835"/>
          </a:xfrm>
          <a:prstGeom prst="rect">
            <a:avLst/>
          </a:prstGeom>
        </p:spPr>
      </p:pic>
    </p:spTree>
    <p:extLst>
      <p:ext uri="{BB962C8B-B14F-4D97-AF65-F5344CB8AC3E}">
        <p14:creationId xmlns:p14="http://schemas.microsoft.com/office/powerpoint/2010/main" val="393780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101">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103">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6" name="Rectangle 105">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24E76E-6101-F447-BB8A-7A3634DE62DD}"/>
              </a:ext>
            </a:extLst>
          </p:cNvPr>
          <p:cNvSpPr>
            <a:spLocks noGrp="1"/>
          </p:cNvSpPr>
          <p:nvPr>
            <p:ph type="title"/>
          </p:nvPr>
        </p:nvSpPr>
        <p:spPr>
          <a:xfrm>
            <a:off x="4857404" y="1577340"/>
            <a:ext cx="6228950" cy="3703320"/>
          </a:xfrm>
        </p:spPr>
        <p:txBody>
          <a:bodyPr vert="horz" lIns="91440" tIns="45720" rIns="91440" bIns="45720" rtlCol="0" anchor="ctr">
            <a:normAutofit/>
          </a:bodyPr>
          <a:lstStyle/>
          <a:p>
            <a:r>
              <a:rPr lang="en-US" sz="6600" b="1" dirty="0">
                <a:solidFill>
                  <a:schemeClr val="tx2"/>
                </a:solidFill>
              </a:rPr>
              <a:t>DISCUSSION</a:t>
            </a:r>
          </a:p>
        </p:txBody>
      </p:sp>
      <p:sp>
        <p:nvSpPr>
          <p:cNvPr id="108" name="Rectangle 107">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0" name="Rectangle 109">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211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E61841E-529C-460F-9104-B325E4AFD0FD}"/>
              </a:ext>
            </a:extLst>
          </p:cNvPr>
          <p:cNvSpPr/>
          <p:nvPr/>
        </p:nvSpPr>
        <p:spPr>
          <a:xfrm>
            <a:off x="1307042" y="4750593"/>
            <a:ext cx="9577917" cy="1512623"/>
          </a:xfrm>
          <a:prstGeom prst="roundRect">
            <a:avLst/>
          </a:prstGeom>
          <a:solidFill>
            <a:srgbClr val="C890C4">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en-US" sz="2400"/>
          </a:p>
        </p:txBody>
      </p:sp>
      <p:sp>
        <p:nvSpPr>
          <p:cNvPr id="52226" name="TextBox 1">
            <a:extLst>
              <a:ext uri="{FF2B5EF4-FFF2-40B4-BE49-F238E27FC236}">
                <a16:creationId xmlns:a16="http://schemas.microsoft.com/office/drawing/2014/main" id="{AF86084E-6CD4-4B73-934D-1CEA429FD322}"/>
              </a:ext>
            </a:extLst>
          </p:cNvPr>
          <p:cNvSpPr txBox="1">
            <a:spLocks noChangeArrowheads="1"/>
          </p:cNvSpPr>
          <p:nvPr/>
        </p:nvSpPr>
        <p:spPr bwMode="auto">
          <a:xfrm>
            <a:off x="4899955" y="4999071"/>
            <a:ext cx="24354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Arial" panose="020B0604020202020204" pitchFamily="34" charset="0"/>
                <a:ea typeface="Arial Unicode MS"/>
                <a:cs typeface="Arial Unicode MS"/>
              </a:defRPr>
            </a:lvl1pPr>
            <a:lvl2pPr marL="742950" indent="-285750" latinLnBrk="1">
              <a:defRPr>
                <a:solidFill>
                  <a:schemeClr val="tx1"/>
                </a:solidFill>
                <a:latin typeface="Arial" panose="020B0604020202020204" pitchFamily="34" charset="0"/>
                <a:ea typeface="Arial Unicode MS"/>
                <a:cs typeface="Arial Unicode MS"/>
              </a:defRPr>
            </a:lvl2pPr>
            <a:lvl3pPr marL="1143000" indent="-228600" latinLnBrk="1">
              <a:defRPr>
                <a:solidFill>
                  <a:schemeClr val="tx1"/>
                </a:solidFill>
                <a:latin typeface="Arial" panose="020B0604020202020204" pitchFamily="34" charset="0"/>
                <a:ea typeface="Arial Unicode MS"/>
                <a:cs typeface="Arial Unicode MS"/>
              </a:defRPr>
            </a:lvl3pPr>
            <a:lvl4pPr marL="1600200" indent="-228600" latinLnBrk="1">
              <a:defRPr>
                <a:solidFill>
                  <a:schemeClr val="tx1"/>
                </a:solidFill>
                <a:latin typeface="Arial" panose="020B0604020202020204" pitchFamily="34" charset="0"/>
                <a:ea typeface="Arial Unicode MS"/>
                <a:cs typeface="Arial Unicode MS"/>
              </a:defRPr>
            </a:lvl4pPr>
            <a:lvl5pPr marL="2057400" indent="-228600" latinLnBrk="1">
              <a:defRPr>
                <a:solidFill>
                  <a:schemeClr val="tx1"/>
                </a:solidFill>
                <a:latin typeface="Arial" panose="020B0604020202020204" pitchFamily="34" charset="0"/>
                <a:ea typeface="Arial Unicode MS"/>
                <a:cs typeface="Arial Unicode MS"/>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9pPr>
          </a:lstStyle>
          <a:p>
            <a:pPr algn="ctr"/>
            <a:r>
              <a:rPr lang="en-US" altLang="en-US" sz="2000" b="1"/>
              <a:t>Dr. Julie </a:t>
            </a:r>
            <a:r>
              <a:rPr lang="en-US" altLang="en-US" sz="2000" b="1" err="1"/>
              <a:t>Drolet</a:t>
            </a:r>
            <a:r>
              <a:rPr lang="en-US" altLang="en-US" sz="2000" b="1"/>
              <a:t> </a:t>
            </a:r>
          </a:p>
          <a:p>
            <a:pPr algn="ctr"/>
            <a:r>
              <a:rPr lang="en-US" altLang="en-US" sz="2000" i="1"/>
              <a:t>Project Director</a:t>
            </a:r>
          </a:p>
          <a:p>
            <a:pPr algn="ctr"/>
            <a:r>
              <a:rPr lang="en-US" altLang="en-US" sz="2000" u="sng"/>
              <a:t>jdrolet@ucalgary.ca</a:t>
            </a:r>
          </a:p>
        </p:txBody>
      </p:sp>
      <p:sp>
        <p:nvSpPr>
          <p:cNvPr id="52233" name="TextBox 10">
            <a:extLst>
              <a:ext uri="{FF2B5EF4-FFF2-40B4-BE49-F238E27FC236}">
                <a16:creationId xmlns:a16="http://schemas.microsoft.com/office/drawing/2014/main" id="{B991DAF9-BF05-4C57-81A1-CD882B99ED85}"/>
              </a:ext>
            </a:extLst>
          </p:cNvPr>
          <p:cNvSpPr txBox="1">
            <a:spLocks noChangeArrowheads="1"/>
          </p:cNvSpPr>
          <p:nvPr/>
        </p:nvSpPr>
        <p:spPr bwMode="auto">
          <a:xfrm>
            <a:off x="3043722" y="941308"/>
            <a:ext cx="61045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Arial" panose="020B0604020202020204" pitchFamily="34" charset="0"/>
                <a:ea typeface="Arial Unicode MS"/>
                <a:cs typeface="Arial Unicode MS"/>
              </a:defRPr>
            </a:lvl1pPr>
            <a:lvl2pPr marL="742950" indent="-285750" latinLnBrk="1">
              <a:defRPr>
                <a:solidFill>
                  <a:schemeClr val="tx1"/>
                </a:solidFill>
                <a:latin typeface="Arial" panose="020B0604020202020204" pitchFamily="34" charset="0"/>
                <a:ea typeface="Arial Unicode MS"/>
                <a:cs typeface="Arial Unicode MS"/>
              </a:defRPr>
            </a:lvl2pPr>
            <a:lvl3pPr marL="1143000" indent="-228600" latinLnBrk="1">
              <a:defRPr>
                <a:solidFill>
                  <a:schemeClr val="tx1"/>
                </a:solidFill>
                <a:latin typeface="Arial" panose="020B0604020202020204" pitchFamily="34" charset="0"/>
                <a:ea typeface="Arial Unicode MS"/>
                <a:cs typeface="Arial Unicode MS"/>
              </a:defRPr>
            </a:lvl3pPr>
            <a:lvl4pPr marL="1600200" indent="-228600" latinLnBrk="1">
              <a:defRPr>
                <a:solidFill>
                  <a:schemeClr val="tx1"/>
                </a:solidFill>
                <a:latin typeface="Arial" panose="020B0604020202020204" pitchFamily="34" charset="0"/>
                <a:ea typeface="Arial Unicode MS"/>
                <a:cs typeface="Arial Unicode MS"/>
              </a:defRPr>
            </a:lvl4pPr>
            <a:lvl5pPr marL="2057400" indent="-228600" latinLnBrk="1">
              <a:defRPr>
                <a:solidFill>
                  <a:schemeClr val="tx1"/>
                </a:solidFill>
                <a:latin typeface="Arial" panose="020B0604020202020204" pitchFamily="34" charset="0"/>
                <a:ea typeface="Arial Unicode MS"/>
                <a:cs typeface="Arial Unicode MS"/>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9pPr>
          </a:lstStyle>
          <a:p>
            <a:pPr algn="ctr"/>
            <a:r>
              <a:rPr lang="en-US" altLang="en-US" sz="2800"/>
              <a:t>For more information </a:t>
            </a:r>
          </a:p>
          <a:p>
            <a:pPr algn="ctr"/>
            <a:r>
              <a:rPr lang="en-US" altLang="en-US" sz="2800"/>
              <a:t>about the partnership please contact:</a:t>
            </a:r>
          </a:p>
          <a:p>
            <a:pPr algn="ctr"/>
            <a:r>
              <a:rPr lang="en-US" altLang="en-US" sz="2800" err="1">
                <a:hlinkClick r:id="rId3"/>
              </a:rPr>
              <a:t>tfelproject@ucalgary.ca</a:t>
            </a:r>
            <a:endParaRPr lang="en-US" altLang="en-US" sz="3600"/>
          </a:p>
        </p:txBody>
      </p:sp>
      <p:pic>
        <p:nvPicPr>
          <p:cNvPr id="2" name="Picture 1">
            <a:extLst>
              <a:ext uri="{FF2B5EF4-FFF2-40B4-BE49-F238E27FC236}">
                <a16:creationId xmlns:a16="http://schemas.microsoft.com/office/drawing/2014/main" id="{30C2AC98-CAC2-4BA4-A79C-E63BCA294D6E}"/>
              </a:ext>
            </a:extLst>
          </p:cNvPr>
          <p:cNvPicPr>
            <a:picLocks noChangeAspect="1"/>
          </p:cNvPicPr>
          <p:nvPr/>
        </p:nvPicPr>
        <p:blipFill>
          <a:blip r:embed="rId4"/>
          <a:stretch>
            <a:fillRect/>
          </a:stretch>
        </p:blipFill>
        <p:spPr>
          <a:xfrm>
            <a:off x="4856570" y="2640949"/>
            <a:ext cx="2478860" cy="1773693"/>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AE6E20-272B-4965-A636-4C47C90BB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AD7DBC3B-8274-49B9-BE64-4F0C115A2291}"/>
              </a:ext>
            </a:extLst>
          </p:cNvPr>
          <p:cNvPicPr>
            <a:picLocks noChangeAspect="1"/>
          </p:cNvPicPr>
          <p:nvPr/>
        </p:nvPicPr>
        <p:blipFill>
          <a:blip r:embed="rId3"/>
          <a:stretch>
            <a:fillRect/>
          </a:stretch>
        </p:blipFill>
        <p:spPr>
          <a:xfrm>
            <a:off x="4714875" y="664605"/>
            <a:ext cx="2762250" cy="649130"/>
          </a:xfrm>
          <a:prstGeom prst="rect">
            <a:avLst/>
          </a:prstGeom>
        </p:spPr>
      </p:pic>
      <p:sp>
        <p:nvSpPr>
          <p:cNvPr id="8" name="TextBox 7">
            <a:extLst>
              <a:ext uri="{FF2B5EF4-FFF2-40B4-BE49-F238E27FC236}">
                <a16:creationId xmlns:a16="http://schemas.microsoft.com/office/drawing/2014/main" id="{0174F38B-415F-4258-9C82-9AF88F373F5B}"/>
              </a:ext>
            </a:extLst>
          </p:cNvPr>
          <p:cNvSpPr txBox="1"/>
          <p:nvPr/>
        </p:nvSpPr>
        <p:spPr>
          <a:xfrm>
            <a:off x="574431" y="2486341"/>
            <a:ext cx="11043138" cy="1569660"/>
          </a:xfrm>
          <a:prstGeom prst="rect">
            <a:avLst/>
          </a:prstGeom>
          <a:noFill/>
        </p:spPr>
        <p:txBody>
          <a:bodyPr wrap="square" lIns="91440" tIns="45720" rIns="91440" bIns="45720" anchor="t">
            <a:spAutoFit/>
          </a:bodyPr>
          <a:lstStyle/>
          <a:p>
            <a:pPr algn="ctr" fontAlgn="auto">
              <a:buClr>
                <a:schemeClr val="accent2"/>
              </a:buClr>
              <a:buSzPct val="92000"/>
              <a:defRPr/>
            </a:pPr>
            <a:r>
              <a:rPr lang="en-US" altLang="ko-KR" sz="2400" dirty="0">
                <a:solidFill>
                  <a:schemeClr val="tx2"/>
                </a:solidFill>
                <a:ea typeface="휴먼매직체"/>
              </a:rPr>
              <a:t>The Transforming the Field Education Landscape (TFEL) project is funded in part by the Social Sciences and Humanities Research Council of Canada.</a:t>
            </a:r>
          </a:p>
          <a:p>
            <a:pPr algn="ctr" fontAlgn="auto">
              <a:buClr>
                <a:schemeClr val="accent2"/>
              </a:buClr>
              <a:buSzPct val="92000"/>
              <a:defRPr/>
            </a:pPr>
            <a:endParaRPr lang="en-US" altLang="ko-KR" sz="2400" dirty="0">
              <a:solidFill>
                <a:schemeClr val="tx2"/>
              </a:solidFill>
            </a:endParaRPr>
          </a:p>
          <a:p>
            <a:pPr algn="ctr" fontAlgn="auto">
              <a:buClr>
                <a:schemeClr val="accent2"/>
              </a:buClr>
              <a:buSzPct val="92000"/>
              <a:defRPr/>
            </a:pPr>
            <a:r>
              <a:rPr lang="en-US" altLang="ko-KR" sz="2400" dirty="0">
                <a:solidFill>
                  <a:schemeClr val="tx2"/>
                </a:solidFill>
                <a:ea typeface="휴먼매직체"/>
              </a:rPr>
              <a:t>Partnership Grant: Talent (2019-2024)</a:t>
            </a:r>
          </a:p>
        </p:txBody>
      </p:sp>
      <p:pic>
        <p:nvPicPr>
          <p:cNvPr id="3" name="Picture 2" descr="A drawing of a person&#10;&#10;Description automatically generated">
            <a:extLst>
              <a:ext uri="{FF2B5EF4-FFF2-40B4-BE49-F238E27FC236}">
                <a16:creationId xmlns:a16="http://schemas.microsoft.com/office/drawing/2014/main" id="{ABEFCBAA-8A99-48C6-B024-CEDEFC02A5EE}"/>
              </a:ext>
            </a:extLst>
          </p:cNvPr>
          <p:cNvPicPr>
            <a:picLocks noChangeAspect="1"/>
          </p:cNvPicPr>
          <p:nvPr/>
        </p:nvPicPr>
        <p:blipFill>
          <a:blip r:embed="rId4"/>
          <a:stretch>
            <a:fillRect/>
          </a:stretch>
        </p:blipFill>
        <p:spPr>
          <a:xfrm>
            <a:off x="3849054" y="4604383"/>
            <a:ext cx="4480635" cy="994557"/>
          </a:xfrm>
          <a:prstGeom prst="rect">
            <a:avLst/>
          </a:prstGeom>
        </p:spPr>
      </p:pic>
    </p:spTree>
    <p:extLst>
      <p:ext uri="{BB962C8B-B14F-4D97-AF65-F5344CB8AC3E}">
        <p14:creationId xmlns:p14="http://schemas.microsoft.com/office/powerpoint/2010/main" val="2839836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096F-AD2E-6E46-A501-CE96CAB70F06}"/>
              </a:ext>
            </a:extLst>
          </p:cNvPr>
          <p:cNvSpPr>
            <a:spLocks noGrp="1"/>
          </p:cNvSpPr>
          <p:nvPr>
            <p:ph type="title"/>
          </p:nvPr>
        </p:nvSpPr>
        <p:spPr/>
        <p:txBody>
          <a:bodyPr vert="horz" lIns="91440" tIns="45720" rIns="91440" bIns="45720" rtlCol="0" anchor="ctr">
            <a:normAutofit/>
          </a:bodyPr>
          <a:lstStyle/>
          <a:p>
            <a:r>
              <a:rPr lang="en-US" sz="3600" b="1"/>
              <a:t>References</a:t>
            </a:r>
            <a:endParaRPr lang="en-US" sz="3600" b="1" dirty="0"/>
          </a:p>
        </p:txBody>
      </p:sp>
      <p:sp>
        <p:nvSpPr>
          <p:cNvPr id="4" name="Content Placeholder 3">
            <a:extLst>
              <a:ext uri="{FF2B5EF4-FFF2-40B4-BE49-F238E27FC236}">
                <a16:creationId xmlns:a16="http://schemas.microsoft.com/office/drawing/2014/main" id="{F441F0B5-BF45-439D-B4B2-05B0372ABE25}"/>
              </a:ext>
            </a:extLst>
          </p:cNvPr>
          <p:cNvSpPr>
            <a:spLocks noGrp="1"/>
          </p:cNvSpPr>
          <p:nvPr>
            <p:ph idx="1"/>
          </p:nvPr>
        </p:nvSpPr>
        <p:spPr>
          <a:xfrm>
            <a:off x="425886" y="1966586"/>
            <a:ext cx="11423736" cy="4891414"/>
          </a:xfrm>
        </p:spPr>
        <p:txBody>
          <a:bodyPr>
            <a:normAutofit/>
          </a:bodyPr>
          <a:lstStyle/>
          <a:p>
            <a:pPr marL="363538" indent="-363538">
              <a:spcBef>
                <a:spcPts val="0"/>
              </a:spcBef>
              <a:buNone/>
            </a:pPr>
            <a:r>
              <a:rPr lang="en-CA" sz="1600" dirty="0"/>
              <a:t>Ayala, J., Drolet, J., Fulton, A., Hewson, J., </a:t>
            </a:r>
            <a:r>
              <a:rPr lang="en-CA" sz="1600" dirty="0" err="1"/>
              <a:t>Letkemann</a:t>
            </a:r>
            <a:r>
              <a:rPr lang="en-CA" sz="1600" dirty="0"/>
              <a:t>, L., Baynton, M., Elliott, G., Judge-</a:t>
            </a:r>
            <a:r>
              <a:rPr lang="en-CA" sz="1600" dirty="0" err="1"/>
              <a:t>Stasiak</a:t>
            </a:r>
            <a:r>
              <a:rPr lang="en-CA" sz="1600" dirty="0"/>
              <a:t>, A., </a:t>
            </a:r>
            <a:r>
              <a:rPr lang="en-CA" sz="1600" dirty="0" err="1"/>
              <a:t>Blaug</a:t>
            </a:r>
            <a:r>
              <a:rPr lang="en-CA" sz="1600" dirty="0"/>
              <a:t>, C., Gerard Tetreault, A., &amp; Schweizer, E. (2017). Field education in crisis: Experiences of field education coordinators in Canada. </a:t>
            </a:r>
            <a:r>
              <a:rPr lang="en-CA" sz="1600" i="1" dirty="0"/>
              <a:t>Social Work Education, 37</a:t>
            </a:r>
            <a:r>
              <a:rPr lang="en-CA" sz="1600" dirty="0"/>
              <a:t>(3), 281-293. </a:t>
            </a:r>
          </a:p>
          <a:p>
            <a:pPr marL="363538" indent="-363538">
              <a:spcBef>
                <a:spcPts val="0"/>
              </a:spcBef>
              <a:buNone/>
            </a:pPr>
            <a:r>
              <a:rPr lang="en-CA" sz="1600" dirty="0"/>
              <a:t>Bogo, M. (2015). Field education for clinical social work practice: best practices and contemporary challenges. </a:t>
            </a:r>
            <a:r>
              <a:rPr lang="en-CA" sz="1600" i="1" dirty="0"/>
              <a:t>Clinical Social Work Journal, 43</a:t>
            </a:r>
            <a:r>
              <a:rPr lang="en-CA" sz="1600" dirty="0"/>
              <a:t>(3), 317-324. </a:t>
            </a:r>
          </a:p>
          <a:p>
            <a:pPr marL="363538" indent="-363538">
              <a:spcBef>
                <a:spcPts val="0"/>
              </a:spcBef>
              <a:buNone/>
            </a:pPr>
            <a:r>
              <a:rPr lang="en-CA" sz="1600" dirty="0"/>
              <a:t>Clark, N., &amp; Drolet, J. (2014). “</a:t>
            </a:r>
            <a:r>
              <a:rPr lang="en-CA" sz="1600" dirty="0" err="1"/>
              <a:t>Melq'ilwiye</a:t>
            </a:r>
            <a:r>
              <a:rPr lang="en-CA" sz="1600" dirty="0"/>
              <a:t>” coming together: Reflections on the journey towards Indigenous social work field education. </a:t>
            </a:r>
            <a:r>
              <a:rPr lang="en-CA" sz="1600" i="1" dirty="0"/>
              <a:t>Currents: Scholarship in the Human Services, 13</a:t>
            </a:r>
            <a:r>
              <a:rPr lang="en-CA" sz="1600" dirty="0"/>
              <a:t>(1), 1- 21. </a:t>
            </a:r>
          </a:p>
          <a:p>
            <a:pPr marL="363538" indent="-363538">
              <a:spcBef>
                <a:spcPts val="0"/>
              </a:spcBef>
              <a:buNone/>
            </a:pPr>
            <a:r>
              <a:rPr lang="en-CA" sz="1600" dirty="0"/>
              <a:t>Fonteyn, M. E., Vettese, M., Lancaster, D. R., &amp; Bauer-Wu, S. (2008). Developing a codebook to guide content analysis of expressive writing transcripts. </a:t>
            </a:r>
            <a:r>
              <a:rPr lang="en-CA" sz="1600" i="1" dirty="0"/>
              <a:t>Applied Nursing Research, 21</a:t>
            </a:r>
            <a:r>
              <a:rPr lang="en-CA" sz="1600" dirty="0"/>
              <a:t>(3), 165-168. DOI: 10.1016/j.apnr.2006.08.005 </a:t>
            </a:r>
          </a:p>
          <a:p>
            <a:pPr marL="363538" indent="-363538">
              <a:spcBef>
                <a:spcPts val="0"/>
              </a:spcBef>
              <a:buNone/>
            </a:pPr>
            <a:r>
              <a:rPr lang="en-CA" sz="1600" dirty="0"/>
              <a:t>Kourgiantakis, T., Hu, R., </a:t>
            </a:r>
            <a:r>
              <a:rPr lang="en-CA" sz="1600" dirty="0" err="1"/>
              <a:t>Ramsundarsingh</a:t>
            </a:r>
            <a:r>
              <a:rPr lang="en-CA" sz="1600" dirty="0"/>
              <a:t>, S., Lung, Y., &amp; West, K. J. (2021). Teaching note-virtual practice Fridays: Responding to disruptions caused by the covid-19 pandemic in the field and classroom. </a:t>
            </a:r>
            <a:r>
              <a:rPr lang="en-CA" sz="1600" i="1" dirty="0"/>
              <a:t>Journal of Social Work Education, 57</a:t>
            </a:r>
            <a:r>
              <a:rPr lang="en-CA" sz="1600" dirty="0"/>
              <a:t>(1), 111-119. https://doi.org/10.1080/10437797.2021.1932651 </a:t>
            </a:r>
          </a:p>
          <a:p>
            <a:pPr marL="363538" indent="-363538">
              <a:spcBef>
                <a:spcPts val="0"/>
              </a:spcBef>
              <a:buNone/>
            </a:pPr>
            <a:r>
              <a:rPr lang="en-CA" sz="1600" dirty="0"/>
              <a:t>Macdonald, L. (2013). Making the invisible visible: A workload study on the role of field education coordinators in Canada. </a:t>
            </a:r>
            <a:r>
              <a:rPr lang="en-CA" sz="1600" i="1" dirty="0"/>
              <a:t>Canadian Social Work, 15</a:t>
            </a:r>
            <a:r>
              <a:rPr lang="en-CA" sz="1600" dirty="0"/>
              <a:t>(1), 60-73. </a:t>
            </a:r>
          </a:p>
          <a:p>
            <a:pPr marL="363538" indent="-363538">
              <a:spcBef>
                <a:spcPts val="0"/>
              </a:spcBef>
              <a:buNone/>
            </a:pPr>
            <a:r>
              <a:rPr lang="en-CA" sz="1600" dirty="0"/>
              <a:t>MacQueen, K. M., McLellan, E., Kay, K., &amp; Milstein, B. (1998). Codebook development for team-based qualitative analysis. </a:t>
            </a:r>
            <a:r>
              <a:rPr lang="en-CA" sz="1600" i="1" dirty="0"/>
              <a:t>Cultural Anthropology Methods Journal, 10</a:t>
            </a:r>
            <a:r>
              <a:rPr lang="en-CA" sz="1600" dirty="0"/>
              <a:t>(2), 31-36. DOI: 10.1177/1525822X980100020301 </a:t>
            </a:r>
          </a:p>
          <a:p>
            <a:pPr marL="363538" indent="-363538">
              <a:spcBef>
                <a:spcPts val="0"/>
              </a:spcBef>
              <a:buNone/>
            </a:pPr>
            <a:r>
              <a:rPr lang="en-CA" sz="1600" dirty="0"/>
              <a:t>TFEL Project. (2020, May 20). </a:t>
            </a:r>
            <a:r>
              <a:rPr lang="en-CA" sz="1600" i="1" dirty="0"/>
              <a:t>Transforming the field of education landscape</a:t>
            </a:r>
            <a:r>
              <a:rPr lang="en-CA" sz="1600" dirty="0"/>
              <a:t>. TFEL Project. https://tfelproject.com/.</a:t>
            </a:r>
          </a:p>
        </p:txBody>
      </p:sp>
    </p:spTree>
    <p:extLst>
      <p:ext uri="{BB962C8B-B14F-4D97-AF65-F5344CB8AC3E}">
        <p14:creationId xmlns:p14="http://schemas.microsoft.com/office/powerpoint/2010/main" val="338192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9">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1">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3">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15">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31" name="Rectangle 17">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A0C5BE-073F-4541-8F8B-3F532665906F}"/>
              </a:ext>
            </a:extLst>
          </p:cNvPr>
          <p:cNvSpPr>
            <a:spLocks noGrp="1"/>
          </p:cNvSpPr>
          <p:nvPr>
            <p:ph type="title"/>
          </p:nvPr>
        </p:nvSpPr>
        <p:spPr>
          <a:xfrm>
            <a:off x="643468" y="1033389"/>
            <a:ext cx="4826256" cy="4825409"/>
          </a:xfrm>
        </p:spPr>
        <p:txBody>
          <a:bodyPr vert="horz" lIns="91440" tIns="45720" rIns="91440" bIns="45720" rtlCol="0" anchor="ctr">
            <a:normAutofit/>
          </a:bodyPr>
          <a:lstStyle/>
          <a:p>
            <a:r>
              <a:rPr lang="en-US" sz="5400" b="1" dirty="0">
                <a:solidFill>
                  <a:srgbClr val="FFFFFF"/>
                </a:solidFill>
              </a:rPr>
              <a:t>Outline</a:t>
            </a:r>
          </a:p>
        </p:txBody>
      </p:sp>
      <p:sp>
        <p:nvSpPr>
          <p:cNvPr id="32" name="Rectangle 19">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1">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4A8EE83-2D6B-4A86-AB5B-AEE1BA481487}"/>
              </a:ext>
            </a:extLst>
          </p:cNvPr>
          <p:cNvSpPr>
            <a:spLocks noGrp="1"/>
          </p:cNvSpPr>
          <p:nvPr>
            <p:ph idx="1"/>
          </p:nvPr>
        </p:nvSpPr>
        <p:spPr>
          <a:xfrm>
            <a:off x="6755769" y="1033390"/>
            <a:ext cx="4855037" cy="5370967"/>
          </a:xfrm>
          <a:ln w="57150">
            <a:noFill/>
          </a:ln>
        </p:spPr>
        <p:txBody>
          <a:bodyPr vert="horz" lIns="91440" tIns="45720" rIns="91440" bIns="45720" rtlCol="0" anchor="ctr">
            <a:normAutofit/>
          </a:bodyPr>
          <a:lstStyle/>
          <a:p>
            <a:pPr>
              <a:spcBef>
                <a:spcPts val="0"/>
              </a:spcBef>
              <a:spcAft>
                <a:spcPts val="1800"/>
              </a:spcAft>
            </a:pPr>
            <a:r>
              <a:rPr lang="en-US" sz="2200" dirty="0"/>
              <a:t>Project overview</a:t>
            </a:r>
          </a:p>
          <a:p>
            <a:pPr>
              <a:spcBef>
                <a:spcPts val="0"/>
              </a:spcBef>
              <a:spcAft>
                <a:spcPts val="1800"/>
              </a:spcAft>
            </a:pPr>
            <a:r>
              <a:rPr lang="en-US" sz="2200" dirty="0"/>
              <a:t>Background and context</a:t>
            </a:r>
          </a:p>
          <a:p>
            <a:pPr>
              <a:spcBef>
                <a:spcPts val="0"/>
              </a:spcBef>
              <a:spcAft>
                <a:spcPts val="1800"/>
              </a:spcAft>
            </a:pPr>
            <a:r>
              <a:rPr lang="en-US" sz="2200" dirty="0"/>
              <a:t>Purpose of the study</a:t>
            </a:r>
          </a:p>
          <a:p>
            <a:pPr>
              <a:spcBef>
                <a:spcPts val="0"/>
              </a:spcBef>
              <a:spcAft>
                <a:spcPts val="1800"/>
              </a:spcAft>
            </a:pPr>
            <a:r>
              <a:rPr lang="en-US" sz="2200" dirty="0"/>
              <a:t>Key terms</a:t>
            </a:r>
          </a:p>
          <a:p>
            <a:pPr>
              <a:spcBef>
                <a:spcPts val="0"/>
              </a:spcBef>
              <a:spcAft>
                <a:spcPts val="1800"/>
              </a:spcAft>
            </a:pPr>
            <a:r>
              <a:rPr lang="en-US" sz="2200" dirty="0"/>
              <a:t>Data collection and analysis</a:t>
            </a:r>
          </a:p>
          <a:p>
            <a:pPr>
              <a:spcBef>
                <a:spcPts val="0"/>
              </a:spcBef>
              <a:spcAft>
                <a:spcPts val="1800"/>
              </a:spcAft>
            </a:pPr>
            <a:r>
              <a:rPr lang="en-US" sz="2200" dirty="0"/>
              <a:t>Findings and key themes</a:t>
            </a:r>
          </a:p>
          <a:p>
            <a:pPr>
              <a:spcBef>
                <a:spcPts val="0"/>
              </a:spcBef>
              <a:spcAft>
                <a:spcPts val="1800"/>
              </a:spcAft>
            </a:pPr>
            <a:r>
              <a:rPr lang="en-US" sz="2200" dirty="0"/>
              <a:t>Conclusion and implications</a:t>
            </a:r>
          </a:p>
          <a:p>
            <a:pPr>
              <a:spcBef>
                <a:spcPts val="0"/>
              </a:spcBef>
              <a:spcAft>
                <a:spcPts val="1800"/>
              </a:spcAft>
            </a:pPr>
            <a:r>
              <a:rPr lang="en-US" sz="2200" dirty="0"/>
              <a:t>Moving forward</a:t>
            </a:r>
          </a:p>
          <a:p>
            <a:pPr>
              <a:spcBef>
                <a:spcPts val="0"/>
              </a:spcBef>
              <a:spcAft>
                <a:spcPts val="1800"/>
              </a:spcAft>
            </a:pPr>
            <a:r>
              <a:rPr lang="en-US" sz="2200" dirty="0"/>
              <a:t>Discussion</a:t>
            </a:r>
          </a:p>
        </p:txBody>
      </p:sp>
    </p:spTree>
    <p:extLst>
      <p:ext uri="{BB962C8B-B14F-4D97-AF65-F5344CB8AC3E}">
        <p14:creationId xmlns:p14="http://schemas.microsoft.com/office/powerpoint/2010/main" val="418521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1" name="Rectangle 50">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C824E76E-6101-F447-BB8A-7A3634DE62DD}"/>
              </a:ext>
            </a:extLst>
          </p:cNvPr>
          <p:cNvSpPr>
            <a:spLocks noGrp="1"/>
          </p:cNvSpPr>
          <p:nvPr>
            <p:ph type="title"/>
          </p:nvPr>
        </p:nvSpPr>
        <p:spPr>
          <a:xfrm>
            <a:off x="4857404" y="1577340"/>
            <a:ext cx="6228950" cy="3703320"/>
          </a:xfrm>
        </p:spPr>
        <p:txBody>
          <a:bodyPr vert="horz" lIns="91440" tIns="45720" rIns="91440" bIns="45720" rtlCol="0" anchor="ctr">
            <a:normAutofit/>
          </a:bodyPr>
          <a:lstStyle/>
          <a:p>
            <a:r>
              <a:rPr lang="en-US" sz="6000" b="1" dirty="0">
                <a:solidFill>
                  <a:schemeClr val="tx2"/>
                </a:solidFill>
              </a:rPr>
              <a:t>Background &amp; purpose</a:t>
            </a:r>
          </a:p>
        </p:txBody>
      </p:sp>
      <p:sp>
        <p:nvSpPr>
          <p:cNvPr id="53" name="Rectangle 52">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620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D600-1D00-8B47-8B71-F1C51890754B}"/>
              </a:ext>
            </a:extLst>
          </p:cNvPr>
          <p:cNvSpPr>
            <a:spLocks noGrp="1"/>
          </p:cNvSpPr>
          <p:nvPr>
            <p:ph type="title"/>
          </p:nvPr>
        </p:nvSpPr>
        <p:spPr/>
        <p:txBody>
          <a:bodyPr/>
          <a:lstStyle/>
          <a:p>
            <a:r>
              <a:rPr lang="en-US" b="1" dirty="0"/>
              <a:t>Project Overview</a:t>
            </a:r>
          </a:p>
        </p:txBody>
      </p:sp>
      <p:sp>
        <p:nvSpPr>
          <p:cNvPr id="3" name="Content Placeholder 2">
            <a:extLst>
              <a:ext uri="{FF2B5EF4-FFF2-40B4-BE49-F238E27FC236}">
                <a16:creationId xmlns:a16="http://schemas.microsoft.com/office/drawing/2014/main" id="{C2CD8E7E-B9F9-7E43-A784-43AABBD8219B}"/>
              </a:ext>
            </a:extLst>
          </p:cNvPr>
          <p:cNvSpPr>
            <a:spLocks noGrp="1"/>
          </p:cNvSpPr>
          <p:nvPr>
            <p:ph sz="half" idx="1"/>
          </p:nvPr>
        </p:nvSpPr>
        <p:spPr>
          <a:xfrm>
            <a:off x="581193" y="2228002"/>
            <a:ext cx="11029616" cy="3286533"/>
          </a:xfrm>
        </p:spPr>
        <p:txBody>
          <a:bodyPr>
            <a:normAutofit/>
          </a:bodyPr>
          <a:lstStyle/>
          <a:p>
            <a:pPr marL="0" indent="0">
              <a:lnSpc>
                <a:spcPct val="150000"/>
              </a:lnSpc>
              <a:spcBef>
                <a:spcPts val="0"/>
              </a:spcBef>
              <a:buNone/>
            </a:pPr>
            <a:r>
              <a:rPr lang="en-US" sz="2200" dirty="0"/>
              <a:t>TFEL is a partnership project that aims to prepare the next generation of social workers in Canada by creating training and mentoring opportunities for students, developing and mobilizing promising and wise field education practices, and improving the integration of research and practice in field education (TFEL, 2020).</a:t>
            </a:r>
          </a:p>
        </p:txBody>
      </p:sp>
      <p:pic>
        <p:nvPicPr>
          <p:cNvPr id="4" name="Picture 3">
            <a:extLst>
              <a:ext uri="{FF2B5EF4-FFF2-40B4-BE49-F238E27FC236}">
                <a16:creationId xmlns:a16="http://schemas.microsoft.com/office/drawing/2014/main" id="{8E3E67D6-AC2D-4209-81CA-360F4587F2E0}"/>
              </a:ext>
            </a:extLst>
          </p:cNvPr>
          <p:cNvPicPr>
            <a:picLocks noChangeAspect="1"/>
          </p:cNvPicPr>
          <p:nvPr/>
        </p:nvPicPr>
        <p:blipFill>
          <a:blip r:embed="rId3"/>
          <a:stretch>
            <a:fillRect/>
          </a:stretch>
        </p:blipFill>
        <p:spPr>
          <a:xfrm>
            <a:off x="6383181" y="5248617"/>
            <a:ext cx="5488101" cy="1280557"/>
          </a:xfrm>
          <a:prstGeom prst="rect">
            <a:avLst/>
          </a:prstGeom>
        </p:spPr>
      </p:pic>
    </p:spTree>
    <p:extLst>
      <p:ext uri="{BB962C8B-B14F-4D97-AF65-F5344CB8AC3E}">
        <p14:creationId xmlns:p14="http://schemas.microsoft.com/office/powerpoint/2010/main" val="384645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07FC1A-1228-476A-8FCB-42AA9A239932}"/>
              </a:ext>
            </a:extLst>
          </p:cNvPr>
          <p:cNvSpPr>
            <a:spLocks noGrp="1"/>
          </p:cNvSpPr>
          <p:nvPr>
            <p:ph type="title"/>
          </p:nvPr>
        </p:nvSpPr>
        <p:spPr/>
        <p:txBody>
          <a:bodyPr/>
          <a:lstStyle/>
          <a:p>
            <a:r>
              <a:rPr lang="en-CA" b="1"/>
              <a:t>Background and context</a:t>
            </a:r>
            <a:endParaRPr lang="en-CA" b="1" dirty="0"/>
          </a:p>
        </p:txBody>
      </p:sp>
      <p:sp>
        <p:nvSpPr>
          <p:cNvPr id="6" name="Content Placeholder 5">
            <a:extLst>
              <a:ext uri="{FF2B5EF4-FFF2-40B4-BE49-F238E27FC236}">
                <a16:creationId xmlns:a16="http://schemas.microsoft.com/office/drawing/2014/main" id="{ADF56537-A2CC-4D0E-801C-9540DE574867}"/>
              </a:ext>
            </a:extLst>
          </p:cNvPr>
          <p:cNvSpPr>
            <a:spLocks noGrp="1"/>
          </p:cNvSpPr>
          <p:nvPr>
            <p:ph idx="1"/>
          </p:nvPr>
        </p:nvSpPr>
        <p:spPr>
          <a:xfrm>
            <a:off x="581192" y="1955409"/>
            <a:ext cx="11277873" cy="4740813"/>
          </a:xfrm>
        </p:spPr>
        <p:txBody>
          <a:bodyPr>
            <a:normAutofit fontScale="92500" lnSpcReduction="20000"/>
          </a:bodyPr>
          <a:lstStyle/>
          <a:p>
            <a:pPr>
              <a:spcBef>
                <a:spcPts val="0"/>
              </a:spcBef>
              <a:spcAft>
                <a:spcPts val="1800"/>
              </a:spcAft>
            </a:pPr>
            <a:r>
              <a:rPr lang="en-CA" sz="2400" dirty="0"/>
              <a:t>In Canada, social work field education is in a state of crisis </a:t>
            </a:r>
            <a:r>
              <a:rPr lang="en-CA" sz="1600" dirty="0"/>
              <a:t>(Ayala et al., 2017; Bogo, 2015).</a:t>
            </a:r>
          </a:p>
          <a:p>
            <a:pPr>
              <a:spcBef>
                <a:spcPts val="0"/>
              </a:spcBef>
              <a:spcAft>
                <a:spcPts val="1800"/>
              </a:spcAft>
            </a:pPr>
            <a:r>
              <a:rPr lang="en-CA" sz="2400" dirty="0"/>
              <a:t>Resource scarcity, financial cutbacks, and increasing student enrollment negatively impacting social service agencies and educational institutions </a:t>
            </a:r>
            <a:r>
              <a:rPr lang="en-CA" sz="1600" dirty="0"/>
              <a:t>(Ayala et al., 2017; Macdonald, 2013). </a:t>
            </a:r>
          </a:p>
          <a:p>
            <a:pPr>
              <a:spcBef>
                <a:spcPts val="0"/>
              </a:spcBef>
              <a:spcAft>
                <a:spcPts val="1800"/>
              </a:spcAft>
            </a:pPr>
            <a:r>
              <a:rPr lang="en-CA" sz="2400" dirty="0"/>
              <a:t>COVID-19 has aggravated issues by limiting placement options, shifting social work to online delivery, lockdowns, and other disruptions education and services </a:t>
            </a:r>
            <a:r>
              <a:rPr lang="en-CA" sz="1700" dirty="0"/>
              <a:t>(Kourgiantakis et al., 2021). </a:t>
            </a:r>
          </a:p>
          <a:p>
            <a:pPr>
              <a:spcBef>
                <a:spcPts val="0"/>
              </a:spcBef>
              <a:spcAft>
                <a:spcPts val="1800"/>
              </a:spcAft>
            </a:pPr>
            <a:r>
              <a:rPr lang="en-CA" sz="2400" dirty="0"/>
              <a:t>Field education is no longer sustainable and in desperate need of restructuring to address the current challenges while continuing to provide students with high quality field education experiences </a:t>
            </a:r>
            <a:r>
              <a:rPr lang="en-CA" sz="1700" dirty="0"/>
              <a:t>(TFEL, 2020).</a:t>
            </a:r>
          </a:p>
          <a:p>
            <a:pPr>
              <a:spcBef>
                <a:spcPts val="0"/>
              </a:spcBef>
              <a:spcAft>
                <a:spcPts val="1800"/>
              </a:spcAft>
            </a:pPr>
            <a:r>
              <a:rPr lang="en-CA" sz="2400" dirty="0"/>
              <a:t>The crisis needs to be addressed before it negatively impacts the learning needs of students and the ability of the profession to deliver quality education and social services to local communities </a:t>
            </a:r>
            <a:r>
              <a:rPr lang="en-CA" sz="1600" dirty="0"/>
              <a:t>(TFEL, 2020). </a:t>
            </a:r>
          </a:p>
          <a:p>
            <a:pPr>
              <a:spcBef>
                <a:spcPts val="0"/>
              </a:spcBef>
              <a:spcAft>
                <a:spcPts val="1800"/>
              </a:spcAft>
            </a:pPr>
            <a:r>
              <a:rPr lang="en-CA" sz="2600" dirty="0"/>
              <a:t>Literature advocates for integration of indigenous practices within field education</a:t>
            </a:r>
            <a:r>
              <a:rPr lang="en-CA" sz="2400" dirty="0"/>
              <a:t> </a:t>
            </a:r>
            <a:r>
              <a:rPr lang="en-CA" sz="1900" dirty="0"/>
              <a:t>(Clark &amp; Drolet, 2014). </a:t>
            </a:r>
            <a:endParaRPr lang="en-CA" sz="1600" dirty="0"/>
          </a:p>
        </p:txBody>
      </p:sp>
    </p:spTree>
    <p:extLst>
      <p:ext uri="{BB962C8B-B14F-4D97-AF65-F5344CB8AC3E}">
        <p14:creationId xmlns:p14="http://schemas.microsoft.com/office/powerpoint/2010/main" val="230215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CD7B-7B71-4874-ABB8-6ACD0FCBD32C}"/>
              </a:ext>
            </a:extLst>
          </p:cNvPr>
          <p:cNvSpPr>
            <a:spLocks noGrp="1"/>
          </p:cNvSpPr>
          <p:nvPr>
            <p:ph type="title"/>
          </p:nvPr>
        </p:nvSpPr>
        <p:spPr/>
        <p:txBody>
          <a:bodyPr/>
          <a:lstStyle/>
          <a:p>
            <a:r>
              <a:rPr lang="en-CA" b="1"/>
              <a:t>Purpose of the study</a:t>
            </a:r>
            <a:endParaRPr lang="en-CA" b="1" dirty="0"/>
          </a:p>
        </p:txBody>
      </p:sp>
      <p:sp>
        <p:nvSpPr>
          <p:cNvPr id="3" name="Content Placeholder 2">
            <a:extLst>
              <a:ext uri="{FF2B5EF4-FFF2-40B4-BE49-F238E27FC236}">
                <a16:creationId xmlns:a16="http://schemas.microsoft.com/office/drawing/2014/main" id="{90BF1986-09CF-4E83-B5B8-98ECDFD76BBB}"/>
              </a:ext>
            </a:extLst>
          </p:cNvPr>
          <p:cNvSpPr>
            <a:spLocks noGrp="1"/>
          </p:cNvSpPr>
          <p:nvPr>
            <p:ph idx="1"/>
          </p:nvPr>
        </p:nvSpPr>
        <p:spPr>
          <a:xfrm>
            <a:off x="581192" y="2180496"/>
            <a:ext cx="5393723" cy="4320512"/>
          </a:xfrm>
        </p:spPr>
        <p:txBody>
          <a:bodyPr>
            <a:normAutofit/>
          </a:bodyPr>
          <a:lstStyle/>
          <a:p>
            <a:r>
              <a:rPr lang="en-CA" sz="2200" dirty="0"/>
              <a:t>To identify innovative, promising, and wise practices that could assist in the development of sustainable models of field education in Canada. </a:t>
            </a:r>
          </a:p>
          <a:p>
            <a:r>
              <a:rPr lang="en-CA" sz="2200" dirty="0"/>
              <a:t>Focus of the webinar:</a:t>
            </a:r>
          </a:p>
          <a:p>
            <a:pPr marL="1082675" indent="-304800"/>
            <a:r>
              <a:rPr lang="en-CA" sz="2200" dirty="0"/>
              <a:t>To report and discuss the findings of the interviews conducted in the Prairie region –  Alberta, Saskatchewan, and Manitoba.</a:t>
            </a:r>
          </a:p>
        </p:txBody>
      </p:sp>
      <p:pic>
        <p:nvPicPr>
          <p:cNvPr id="5" name="Picture 4">
            <a:extLst>
              <a:ext uri="{FF2B5EF4-FFF2-40B4-BE49-F238E27FC236}">
                <a16:creationId xmlns:a16="http://schemas.microsoft.com/office/drawing/2014/main" id="{5D6B18EC-0D9B-4E6F-AB61-557A63939E7E}"/>
              </a:ext>
            </a:extLst>
          </p:cNvPr>
          <p:cNvPicPr>
            <a:picLocks noChangeAspect="1"/>
          </p:cNvPicPr>
          <p:nvPr/>
        </p:nvPicPr>
        <p:blipFill rotWithShape="1">
          <a:blip r:embed="rId3"/>
          <a:srcRect l="2864" t="2614" r="1523" b="2149"/>
          <a:stretch/>
        </p:blipFill>
        <p:spPr>
          <a:xfrm>
            <a:off x="6129403" y="1866325"/>
            <a:ext cx="5866356" cy="4860152"/>
          </a:xfrm>
          <a:prstGeom prst="rect">
            <a:avLst/>
          </a:prstGeom>
        </p:spPr>
      </p:pic>
    </p:spTree>
    <p:extLst>
      <p:ext uri="{BB962C8B-B14F-4D97-AF65-F5344CB8AC3E}">
        <p14:creationId xmlns:p14="http://schemas.microsoft.com/office/powerpoint/2010/main" val="325821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1" name="Rectangle 50">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C824E76E-6101-F447-BB8A-7A3634DE62DD}"/>
              </a:ext>
            </a:extLst>
          </p:cNvPr>
          <p:cNvSpPr>
            <a:spLocks noGrp="1"/>
          </p:cNvSpPr>
          <p:nvPr>
            <p:ph type="title"/>
          </p:nvPr>
        </p:nvSpPr>
        <p:spPr>
          <a:xfrm>
            <a:off x="4857404" y="1577340"/>
            <a:ext cx="6228950" cy="3703320"/>
          </a:xfrm>
        </p:spPr>
        <p:txBody>
          <a:bodyPr vert="horz" lIns="91440" tIns="45720" rIns="91440" bIns="45720" rtlCol="0" anchor="ctr">
            <a:normAutofit/>
          </a:bodyPr>
          <a:lstStyle/>
          <a:p>
            <a:r>
              <a:rPr lang="en-US" sz="6600" b="1" dirty="0">
                <a:solidFill>
                  <a:schemeClr val="tx2"/>
                </a:solidFill>
              </a:rPr>
              <a:t>Key Terms</a:t>
            </a:r>
          </a:p>
        </p:txBody>
      </p:sp>
      <p:sp>
        <p:nvSpPr>
          <p:cNvPr id="53" name="Rectangle 52">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45797331"/>
      </p:ext>
    </p:extLst>
  </p:cSld>
  <p:clrMapOvr>
    <a:masterClrMapping/>
  </p:clrMapOvr>
</p:sld>
</file>

<file path=ppt/theme/theme1.xml><?xml version="1.0" encoding="utf-8"?>
<a:theme xmlns:a="http://schemas.openxmlformats.org/drawingml/2006/main" name="Dividend">
  <a:themeElements>
    <a:clrScheme name="Custom 7">
      <a:dk1>
        <a:srgbClr val="595959"/>
      </a:dk1>
      <a:lt1>
        <a:srgbClr val="FFFFFF"/>
      </a:lt1>
      <a:dk2>
        <a:srgbClr val="3D3D3D"/>
      </a:dk2>
      <a:lt2>
        <a:srgbClr val="9ED8CF"/>
      </a:lt2>
      <a:accent1>
        <a:srgbClr val="255E74"/>
      </a:accent1>
      <a:accent2>
        <a:srgbClr val="E379AC"/>
      </a:accent2>
      <a:accent3>
        <a:srgbClr val="9E296B"/>
      </a:accent3>
      <a:accent4>
        <a:srgbClr val="9ED8CF"/>
      </a:accent4>
      <a:accent5>
        <a:srgbClr val="388DAE"/>
      </a:accent5>
      <a:accent6>
        <a:srgbClr val="F6DEEB"/>
      </a:accent6>
      <a:hlink>
        <a:srgbClr val="D45B9F"/>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7d707f4-4b7a-4d97-be2e-4efd55daaf17">
      <UserInfo>
        <DisplayName>Julie Drolet</DisplayName>
        <AccountId>11</AccountId>
        <AccountType/>
      </UserInfo>
      <UserInfo>
        <DisplayName>Emmanuel Chilanga</DisplayName>
        <AccountId>17</AccountId>
        <AccountType/>
      </UserInfo>
      <UserInfo>
        <DisplayName>Shannon Klassen</DisplayName>
        <AccountId>13</AccountId>
        <AccountType/>
      </UserInfo>
      <UserInfo>
        <DisplayName>Quang Nguyen</DisplayName>
        <AccountId>28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9F947599CE7A4BBFB1169B75D2B204" ma:contentTypeVersion="6" ma:contentTypeDescription="Create a new document." ma:contentTypeScope="" ma:versionID="7bcf53fafeb63429e55269903eb05407">
  <xsd:schema xmlns:xsd="http://www.w3.org/2001/XMLSchema" xmlns:xs="http://www.w3.org/2001/XMLSchema" xmlns:p="http://schemas.microsoft.com/office/2006/metadata/properties" xmlns:ns2="7cf58064-52a1-485e-99e2-6655f61dbd2e" xmlns:ns3="27d707f4-4b7a-4d97-be2e-4efd55daaf17" targetNamespace="http://schemas.microsoft.com/office/2006/metadata/properties" ma:root="true" ma:fieldsID="06038d851323d65b420820baff25597f" ns2:_="" ns3:_="">
    <xsd:import namespace="7cf58064-52a1-485e-99e2-6655f61dbd2e"/>
    <xsd:import namespace="27d707f4-4b7a-4d97-be2e-4efd55daaf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f58064-52a1-485e-99e2-6655f61dbd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d707f4-4b7a-4d97-be2e-4efd55daaf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8478C0-0BAA-49A3-BB3D-3703CC98C79B}">
  <ds:schemaRefs>
    <ds:schemaRef ds:uri="9a0a9f27-f4c4-412e-87ca-ee52edaa55b8"/>
    <ds:schemaRef ds:uri="d480f07e-724b-4e2c-b174-e15ab6b500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500451D-9ED6-4022-8BAC-85F16BDAC89E}">
  <ds:schemaRefs>
    <ds:schemaRef ds:uri="http://schemas.microsoft.com/sharepoint/v3/contenttype/forms"/>
  </ds:schemaRefs>
</ds:datastoreItem>
</file>

<file path=customXml/itemProps3.xml><?xml version="1.0" encoding="utf-8"?>
<ds:datastoreItem xmlns:ds="http://schemas.openxmlformats.org/officeDocument/2006/customXml" ds:itemID="{566CA1DF-DD0E-44D6-BEE2-FCE3D980464E}"/>
</file>

<file path=docProps/app.xml><?xml version="1.0" encoding="utf-8"?>
<Properties xmlns="http://schemas.openxmlformats.org/officeDocument/2006/extended-properties" xmlns:vt="http://schemas.openxmlformats.org/officeDocument/2006/docPropsVTypes">
  <TotalTime>3940</TotalTime>
  <Words>4982</Words>
  <Application>Microsoft Office PowerPoint</Application>
  <PresentationFormat>Widescreen</PresentationFormat>
  <Paragraphs>273</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Courier New</vt:lpstr>
      <vt:lpstr>Gill Sans MT</vt:lpstr>
      <vt:lpstr>Segoe UI</vt:lpstr>
      <vt:lpstr>Times New Roman</vt:lpstr>
      <vt:lpstr>Wingdings 2</vt:lpstr>
      <vt:lpstr>Dividend</vt:lpstr>
      <vt:lpstr>        </vt:lpstr>
      <vt:lpstr>Territorial Acknowledgement</vt:lpstr>
      <vt:lpstr>PowerPoint Presentation</vt:lpstr>
      <vt:lpstr>Outline</vt:lpstr>
      <vt:lpstr>Background &amp; purpose</vt:lpstr>
      <vt:lpstr>Project Overview</vt:lpstr>
      <vt:lpstr>Background and context</vt:lpstr>
      <vt:lpstr>Purpose of the study</vt:lpstr>
      <vt:lpstr>Key Terms</vt:lpstr>
      <vt:lpstr>Innovative practices</vt:lpstr>
      <vt:lpstr>Promising Practices</vt:lpstr>
      <vt:lpstr>Wise Practices</vt:lpstr>
      <vt:lpstr>methodology</vt:lpstr>
      <vt:lpstr>Data Collection</vt:lpstr>
      <vt:lpstr>Data Analysis  </vt:lpstr>
      <vt:lpstr>Findings</vt:lpstr>
      <vt:lpstr>What were the main innovative practice Themes?   </vt:lpstr>
      <vt:lpstr>Main Themes:  Innovative Practices</vt:lpstr>
      <vt:lpstr>What were the Main Promising practice Themes?   </vt:lpstr>
      <vt:lpstr>Main Themes:  Promising Practices</vt:lpstr>
      <vt:lpstr>What were the main Wise practice Themes?   </vt:lpstr>
      <vt:lpstr>Main Themes:  Wise Practices</vt:lpstr>
      <vt:lpstr>Main Themes:  Covid-19</vt:lpstr>
      <vt:lpstr>Conclusion</vt:lpstr>
      <vt:lpstr>Implications</vt:lpstr>
      <vt:lpstr>Data Collection</vt:lpstr>
      <vt:lpstr>Moving Forward</vt:lpstr>
      <vt:lpstr>DISCUSSION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CHALLENGES New Insights and INNOVATIONS IN FIELD EDUCATION the challenges</dc:title>
  <dc:creator>Andrea Rosenberger</dc:creator>
  <cp:lastModifiedBy>Shannon Klassen</cp:lastModifiedBy>
  <cp:revision>23</cp:revision>
  <dcterms:created xsi:type="dcterms:W3CDTF">2020-06-10T23:39:28Z</dcterms:created>
  <dcterms:modified xsi:type="dcterms:W3CDTF">2022-03-18T17:09:17Z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0x010100D69F947599CE7A4BBFB1169B75D2B204</vt:lpwstr>
  </property>
</Properties>
</file>